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40" r:id="rId3"/>
    <p:sldId id="390" r:id="rId4"/>
    <p:sldId id="441" r:id="rId5"/>
    <p:sldId id="442" r:id="rId6"/>
    <p:sldId id="443" r:id="rId7"/>
    <p:sldId id="439" r:id="rId8"/>
    <p:sldId id="420" r:id="rId9"/>
    <p:sldId id="424" r:id="rId10"/>
    <p:sldId id="425" r:id="rId11"/>
    <p:sldId id="416" r:id="rId12"/>
    <p:sldId id="421" r:id="rId13"/>
    <p:sldId id="418" r:id="rId14"/>
    <p:sldId id="417" r:id="rId15"/>
    <p:sldId id="391" r:id="rId16"/>
    <p:sldId id="414" r:id="rId17"/>
    <p:sldId id="409" r:id="rId18"/>
    <p:sldId id="423" r:id="rId19"/>
    <p:sldId id="394" r:id="rId20"/>
    <p:sldId id="395" r:id="rId21"/>
    <p:sldId id="396" r:id="rId22"/>
    <p:sldId id="412" r:id="rId23"/>
    <p:sldId id="397" r:id="rId24"/>
    <p:sldId id="399" r:id="rId25"/>
    <p:sldId id="398" r:id="rId26"/>
    <p:sldId id="400" r:id="rId27"/>
    <p:sldId id="402" r:id="rId28"/>
    <p:sldId id="403" r:id="rId29"/>
    <p:sldId id="427" r:id="rId30"/>
    <p:sldId id="426" r:id="rId31"/>
    <p:sldId id="428" r:id="rId32"/>
    <p:sldId id="431" r:id="rId33"/>
    <p:sldId id="429" r:id="rId34"/>
    <p:sldId id="430" r:id="rId35"/>
    <p:sldId id="432" r:id="rId36"/>
    <p:sldId id="434" r:id="rId37"/>
    <p:sldId id="433" r:id="rId38"/>
    <p:sldId id="435" r:id="rId39"/>
    <p:sldId id="436" r:id="rId40"/>
    <p:sldId id="438" r:id="rId41"/>
    <p:sldId id="445" r:id="rId42"/>
    <p:sldId id="422" r:id="rId4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B4E3"/>
    <a:srgbClr val="BFBFBF"/>
    <a:srgbClr val="ED1313"/>
    <a:srgbClr val="1F497D"/>
    <a:srgbClr val="25FF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7162" autoAdjust="0"/>
  </p:normalViewPr>
  <p:slideViewPr>
    <p:cSldViewPr>
      <p:cViewPr varScale="1">
        <p:scale>
          <a:sx n="90" d="100"/>
          <a:sy n="90" d="100"/>
        </p:scale>
        <p:origin x="-1014" y="-10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Профессиональное обучение по программам профессиональной подготовки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4ED2C230-BCB3-47E0-A6F2-9B2E34DB5262}">
      <dgm:prSet custT="1"/>
      <dgm:spPr/>
      <dgm:t>
        <a:bodyPr anchor="ctr"/>
        <a:lstStyle/>
        <a:p>
          <a:pPr algn="ctr"/>
          <a:r>
            <a:rPr lang="ru-RU" sz="1600" dirty="0" smtClean="0">
              <a:latin typeface="Arial Narrow" pitchFamily="34" charset="0"/>
            </a:rPr>
            <a:t>1-я рабочая профессия</a:t>
          </a:r>
          <a:endParaRPr lang="ru-RU" sz="1600" dirty="0">
            <a:latin typeface="Arial Narrow" pitchFamily="34" charset="0"/>
          </a:endParaRPr>
        </a:p>
      </dgm:t>
    </dgm:pt>
    <dgm:pt modelId="{8CA254D8-28EE-4414-854A-58AA295453DD}" type="par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D8D3EB20-FED0-4D97-BD6A-94C6DD346029}" type="sib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971E83B-DDA4-4B4B-9F5C-23DA659C1300}" type="pres">
      <dgm:prSet presAssocID="{4ED2C230-BCB3-47E0-A6F2-9B2E34DB52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70C9E-ECF9-4361-B2F1-A2CB18139279}" type="presOf" srcId="{07D11A20-99D3-4B84-9166-34C67D579EDA}" destId="{4640CB54-D7FE-4D97-BE0B-68E0DD156746}" srcOrd="0" destOrd="0" presId="urn:microsoft.com/office/officeart/2005/8/layout/process1"/>
    <dgm:cxn modelId="{C2184C79-5E9D-4BDE-9CDE-408255AAFCA0}" type="presOf" srcId="{4ED2C230-BCB3-47E0-A6F2-9B2E34DB5262}" destId="{B971E83B-DDA4-4B4B-9F5C-23DA659C1300}" srcOrd="0" destOrd="0" presId="urn:microsoft.com/office/officeart/2005/8/layout/process1"/>
    <dgm:cxn modelId="{6B2293D5-F0CE-4913-98F2-2339F79FC648}" type="presOf" srcId="{DCC29C9A-638E-44A9-A86E-F2FAED192CC2}" destId="{6D523D5A-77D6-4B25-938B-5A5B547D0C5F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54FB17B2-CD8D-4760-984A-C4B38D4F22BA}" type="presOf" srcId="{07D11A20-99D3-4B84-9166-34C67D579EDA}" destId="{AA133112-AF9E-475D-A0CF-69E9D3036A33}" srcOrd="1" destOrd="0" presId="urn:microsoft.com/office/officeart/2005/8/layout/process1"/>
    <dgm:cxn modelId="{A79C4FEB-4A43-46EB-B60C-11612F3A933C}" type="presOf" srcId="{302423C1-A432-46B4-A01C-5D864EAFC200}" destId="{14D106AE-2829-4F39-834F-3F3F73CED52A}" srcOrd="0" destOrd="0" presId="urn:microsoft.com/office/officeart/2005/8/layout/process1"/>
    <dgm:cxn modelId="{9F504EDF-42F1-4365-A2F7-9CE0A46E6B7C}" srcId="{DCC29C9A-638E-44A9-A86E-F2FAED192CC2}" destId="{4ED2C230-BCB3-47E0-A6F2-9B2E34DB5262}" srcOrd="1" destOrd="0" parTransId="{8CA254D8-28EE-4414-854A-58AA295453DD}" sibTransId="{D8D3EB20-FED0-4D97-BD6A-94C6DD346029}"/>
    <dgm:cxn modelId="{9BEF184A-5D0D-4284-90D1-49BED2D61C76}" type="presParOf" srcId="{6D523D5A-77D6-4B25-938B-5A5B547D0C5F}" destId="{14D106AE-2829-4F39-834F-3F3F73CED52A}" srcOrd="0" destOrd="0" presId="urn:microsoft.com/office/officeart/2005/8/layout/process1"/>
    <dgm:cxn modelId="{4B484FD3-2D00-4D96-8102-A8DD35E4B293}" type="presParOf" srcId="{6D523D5A-77D6-4B25-938B-5A5B547D0C5F}" destId="{4640CB54-D7FE-4D97-BE0B-68E0DD156746}" srcOrd="1" destOrd="0" presId="urn:microsoft.com/office/officeart/2005/8/layout/process1"/>
    <dgm:cxn modelId="{4BB88236-EE4A-437B-87C7-D6DB912B64AB}" type="presParOf" srcId="{4640CB54-D7FE-4D97-BE0B-68E0DD156746}" destId="{AA133112-AF9E-475D-A0CF-69E9D3036A33}" srcOrd="0" destOrd="0" presId="urn:microsoft.com/office/officeart/2005/8/layout/process1"/>
    <dgm:cxn modelId="{83A79406-2454-4094-A47A-0F4CB79A3EC8}" type="presParOf" srcId="{6D523D5A-77D6-4B25-938B-5A5B547D0C5F}" destId="{B971E83B-DDA4-4B4B-9F5C-23DA659C13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Инженер</a:t>
          </a:r>
        </a:p>
        <a:p>
          <a:r>
            <a:rPr lang="ru-RU" sz="1600" b="1" dirty="0" smtClean="0">
              <a:latin typeface="Arial Narrow" pitchFamily="34" charset="0"/>
            </a:rPr>
            <a:t> (без категории, 2 категории, 1 категории)</a:t>
          </a: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3028FBEE-D900-42A6-98F5-1BC06678B873}">
      <dgm:prSet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Повышение квалификации (по категориям)</a:t>
          </a:r>
          <a:endParaRPr lang="ru-RU" sz="1600" dirty="0">
            <a:latin typeface="Arial Narrow" pitchFamily="34" charset="0"/>
          </a:endParaRPr>
        </a:p>
      </dgm:t>
    </dgm:pt>
    <dgm:pt modelId="{EE040958-66C9-453C-8CA2-8BB900781AB7}" type="par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538F2BDC-A6AF-4E48-A48D-FE646BCC86B9}" type="sib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645CDEF-7DC2-4527-BEE0-43FE8E2E2DF2}" type="pres">
      <dgm:prSet presAssocID="{3028FBEE-D900-42A6-98F5-1BC06678B8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3998A-3245-41F7-87D1-C9D9C235E52D}" type="presOf" srcId="{07D11A20-99D3-4B84-9166-34C67D579EDA}" destId="{AA133112-AF9E-475D-A0CF-69E9D3036A33}" srcOrd="1" destOrd="0" presId="urn:microsoft.com/office/officeart/2005/8/layout/process1"/>
    <dgm:cxn modelId="{B31DE991-EE86-4434-A576-1EE154E7407C}" type="presOf" srcId="{07D11A20-99D3-4B84-9166-34C67D579EDA}" destId="{4640CB54-D7FE-4D97-BE0B-68E0DD156746}" srcOrd="0" destOrd="0" presId="urn:microsoft.com/office/officeart/2005/8/layout/process1"/>
    <dgm:cxn modelId="{CC07A551-6D1A-4963-94C4-872690F57C80}" srcId="{DCC29C9A-638E-44A9-A86E-F2FAED192CC2}" destId="{3028FBEE-D900-42A6-98F5-1BC06678B873}" srcOrd="1" destOrd="0" parTransId="{EE040958-66C9-453C-8CA2-8BB900781AB7}" sibTransId="{538F2BDC-A6AF-4E48-A48D-FE646BCC86B9}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27EA8F3B-A890-4686-A387-55C03BD615AD}" type="presOf" srcId="{302423C1-A432-46B4-A01C-5D864EAFC200}" destId="{14D106AE-2829-4F39-834F-3F3F73CED52A}" srcOrd="0" destOrd="0" presId="urn:microsoft.com/office/officeart/2005/8/layout/process1"/>
    <dgm:cxn modelId="{3AA268C8-8D15-4820-AFCF-8974742FAC50}" type="presOf" srcId="{DCC29C9A-638E-44A9-A86E-F2FAED192CC2}" destId="{6D523D5A-77D6-4B25-938B-5A5B547D0C5F}" srcOrd="0" destOrd="0" presId="urn:microsoft.com/office/officeart/2005/8/layout/process1"/>
    <dgm:cxn modelId="{D8B7EC2B-4E6D-4B29-B333-FCF2A601E004}" type="presOf" srcId="{3028FBEE-D900-42A6-98F5-1BC06678B873}" destId="{1645CDEF-7DC2-4527-BEE0-43FE8E2E2DF2}" srcOrd="0" destOrd="0" presId="urn:microsoft.com/office/officeart/2005/8/layout/process1"/>
    <dgm:cxn modelId="{116CDA73-1458-4CD5-8ACD-355EEBEE63CA}" type="presParOf" srcId="{6D523D5A-77D6-4B25-938B-5A5B547D0C5F}" destId="{14D106AE-2829-4F39-834F-3F3F73CED52A}" srcOrd="0" destOrd="0" presId="urn:microsoft.com/office/officeart/2005/8/layout/process1"/>
    <dgm:cxn modelId="{70BC2360-6F52-4917-91FE-5685F5347849}" type="presParOf" srcId="{6D523D5A-77D6-4B25-938B-5A5B547D0C5F}" destId="{4640CB54-D7FE-4D97-BE0B-68E0DD156746}" srcOrd="1" destOrd="0" presId="urn:microsoft.com/office/officeart/2005/8/layout/process1"/>
    <dgm:cxn modelId="{A1E143EC-2C38-4FA4-BAB0-89D44E61973D}" type="presParOf" srcId="{4640CB54-D7FE-4D97-BE0B-68E0DD156746}" destId="{AA133112-AF9E-475D-A0CF-69E9D3036A33}" srcOrd="0" destOrd="0" presId="urn:microsoft.com/office/officeart/2005/8/layout/process1"/>
    <dgm:cxn modelId="{D8B0DAC0-A3B0-45A1-96B6-7FFBACFCC45C}" type="presParOf" srcId="{6D523D5A-77D6-4B25-938B-5A5B547D0C5F}" destId="{1645CDEF-7DC2-4527-BEE0-43FE8E2E2D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Начальник подразделения</a:t>
          </a:r>
        </a:p>
        <a:p>
          <a:r>
            <a:rPr lang="ru-RU" sz="1600" b="1" dirty="0" smtClean="0">
              <a:latin typeface="Arial Narrow" pitchFamily="34" charset="0"/>
            </a:rPr>
            <a:t> (без категории, 2 категории, 1 категории)</a:t>
          </a: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3028FBEE-D900-42A6-98F5-1BC06678B873}">
      <dgm:prSet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Повышение квалификации (по категориям)</a:t>
          </a:r>
          <a:endParaRPr lang="ru-RU" sz="1600" dirty="0">
            <a:latin typeface="Arial Narrow" pitchFamily="34" charset="0"/>
          </a:endParaRPr>
        </a:p>
      </dgm:t>
    </dgm:pt>
    <dgm:pt modelId="{EE040958-66C9-453C-8CA2-8BB900781AB7}" type="par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538F2BDC-A6AF-4E48-A48D-FE646BCC86B9}" type="sib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645CDEF-7DC2-4527-BEE0-43FE8E2E2DF2}" type="pres">
      <dgm:prSet presAssocID="{3028FBEE-D900-42A6-98F5-1BC06678B8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0B3ED-0E2F-4D29-A00D-482BB4E3860B}" type="presOf" srcId="{DCC29C9A-638E-44A9-A86E-F2FAED192CC2}" destId="{6D523D5A-77D6-4B25-938B-5A5B547D0C5F}" srcOrd="0" destOrd="0" presId="urn:microsoft.com/office/officeart/2005/8/layout/process1"/>
    <dgm:cxn modelId="{A1E96201-9F44-4ADF-BE00-39615B75B744}" type="presOf" srcId="{07D11A20-99D3-4B84-9166-34C67D579EDA}" destId="{AA133112-AF9E-475D-A0CF-69E9D3036A33}" srcOrd="1" destOrd="0" presId="urn:microsoft.com/office/officeart/2005/8/layout/process1"/>
    <dgm:cxn modelId="{CC07A551-6D1A-4963-94C4-872690F57C80}" srcId="{DCC29C9A-638E-44A9-A86E-F2FAED192CC2}" destId="{3028FBEE-D900-42A6-98F5-1BC06678B873}" srcOrd="1" destOrd="0" parTransId="{EE040958-66C9-453C-8CA2-8BB900781AB7}" sibTransId="{538F2BDC-A6AF-4E48-A48D-FE646BCC86B9}"/>
    <dgm:cxn modelId="{548C4167-1378-4E93-BAB3-BC928766EA78}" type="presOf" srcId="{302423C1-A432-46B4-A01C-5D864EAFC200}" destId="{14D106AE-2829-4F39-834F-3F3F73CED52A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52A69ABD-16BC-4A1C-8768-55C1FE754866}" type="presOf" srcId="{3028FBEE-D900-42A6-98F5-1BC06678B873}" destId="{1645CDEF-7DC2-4527-BEE0-43FE8E2E2DF2}" srcOrd="0" destOrd="0" presId="urn:microsoft.com/office/officeart/2005/8/layout/process1"/>
    <dgm:cxn modelId="{B8B858AB-C5CA-43EF-AB5D-58053D133781}" type="presOf" srcId="{07D11A20-99D3-4B84-9166-34C67D579EDA}" destId="{4640CB54-D7FE-4D97-BE0B-68E0DD156746}" srcOrd="0" destOrd="0" presId="urn:microsoft.com/office/officeart/2005/8/layout/process1"/>
    <dgm:cxn modelId="{4A5F3AFD-420F-40E5-8DF6-94B714D317BF}" type="presParOf" srcId="{6D523D5A-77D6-4B25-938B-5A5B547D0C5F}" destId="{14D106AE-2829-4F39-834F-3F3F73CED52A}" srcOrd="0" destOrd="0" presId="urn:microsoft.com/office/officeart/2005/8/layout/process1"/>
    <dgm:cxn modelId="{2C286B98-B448-48ED-B62F-EC081B9A1230}" type="presParOf" srcId="{6D523D5A-77D6-4B25-938B-5A5B547D0C5F}" destId="{4640CB54-D7FE-4D97-BE0B-68E0DD156746}" srcOrd="1" destOrd="0" presId="urn:microsoft.com/office/officeart/2005/8/layout/process1"/>
    <dgm:cxn modelId="{C5824317-8FCE-46C0-BE50-13F1166470ED}" type="presParOf" srcId="{4640CB54-D7FE-4D97-BE0B-68E0DD156746}" destId="{AA133112-AF9E-475D-A0CF-69E9D3036A33}" srcOrd="0" destOrd="0" presId="urn:microsoft.com/office/officeart/2005/8/layout/process1"/>
    <dgm:cxn modelId="{E22249A2-F051-432A-B0BE-AACC71360165}" type="presParOf" srcId="{6D523D5A-77D6-4B25-938B-5A5B547D0C5F}" destId="{1645CDEF-7DC2-4527-BEE0-43FE8E2E2D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Профессиональное обучение по программам переподготовки рабочих и служащих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4ED2C230-BCB3-47E0-A6F2-9B2E34DB5262}">
      <dgm:prSet custT="1"/>
      <dgm:spPr/>
      <dgm:t>
        <a:bodyPr anchor="ctr"/>
        <a:lstStyle/>
        <a:p>
          <a:pPr algn="ctr"/>
          <a:r>
            <a:rPr lang="ru-RU" sz="1600" dirty="0" smtClean="0">
              <a:latin typeface="Arial Narrow" pitchFamily="34" charset="0"/>
            </a:rPr>
            <a:t>Дополнительная рабочая профессия  </a:t>
          </a:r>
          <a:endParaRPr lang="ru-RU" sz="1600" dirty="0">
            <a:latin typeface="Arial Narrow" pitchFamily="34" charset="0"/>
          </a:endParaRPr>
        </a:p>
      </dgm:t>
    </dgm:pt>
    <dgm:pt modelId="{8CA254D8-28EE-4414-854A-58AA295453DD}" type="par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D8D3EB20-FED0-4D97-BD6A-94C6DD346029}" type="sib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971E83B-DDA4-4B4B-9F5C-23DA659C1300}" type="pres">
      <dgm:prSet presAssocID="{4ED2C230-BCB3-47E0-A6F2-9B2E34DB52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0FCBC-6E5E-4865-9975-B72C8F2D592F}" type="presOf" srcId="{4ED2C230-BCB3-47E0-A6F2-9B2E34DB5262}" destId="{B971E83B-DDA4-4B4B-9F5C-23DA659C1300}" srcOrd="0" destOrd="0" presId="urn:microsoft.com/office/officeart/2005/8/layout/process1"/>
    <dgm:cxn modelId="{033C9A34-98A8-4D5D-9C88-4F64666D24D9}" type="presOf" srcId="{302423C1-A432-46B4-A01C-5D864EAFC200}" destId="{14D106AE-2829-4F39-834F-3F3F73CED52A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398EDE4B-EBC4-4BF9-906C-CE936F1E69E0}" type="presOf" srcId="{07D11A20-99D3-4B84-9166-34C67D579EDA}" destId="{4640CB54-D7FE-4D97-BE0B-68E0DD156746}" srcOrd="0" destOrd="0" presId="urn:microsoft.com/office/officeart/2005/8/layout/process1"/>
    <dgm:cxn modelId="{9F504EDF-42F1-4365-A2F7-9CE0A46E6B7C}" srcId="{DCC29C9A-638E-44A9-A86E-F2FAED192CC2}" destId="{4ED2C230-BCB3-47E0-A6F2-9B2E34DB5262}" srcOrd="1" destOrd="0" parTransId="{8CA254D8-28EE-4414-854A-58AA295453DD}" sibTransId="{D8D3EB20-FED0-4D97-BD6A-94C6DD346029}"/>
    <dgm:cxn modelId="{10E2F6F3-7BD2-4A6F-A061-4E16BFBF4795}" type="presOf" srcId="{07D11A20-99D3-4B84-9166-34C67D579EDA}" destId="{AA133112-AF9E-475D-A0CF-69E9D3036A33}" srcOrd="1" destOrd="0" presId="urn:microsoft.com/office/officeart/2005/8/layout/process1"/>
    <dgm:cxn modelId="{88D120A8-8CDF-41F8-919D-497E75278B22}" type="presOf" srcId="{DCC29C9A-638E-44A9-A86E-F2FAED192CC2}" destId="{6D523D5A-77D6-4B25-938B-5A5B547D0C5F}" srcOrd="0" destOrd="0" presId="urn:microsoft.com/office/officeart/2005/8/layout/process1"/>
    <dgm:cxn modelId="{D05D2B9F-E175-4CDD-BC47-D37781FB8882}" type="presParOf" srcId="{6D523D5A-77D6-4B25-938B-5A5B547D0C5F}" destId="{14D106AE-2829-4F39-834F-3F3F73CED52A}" srcOrd="0" destOrd="0" presId="urn:microsoft.com/office/officeart/2005/8/layout/process1"/>
    <dgm:cxn modelId="{3112BAE2-CD52-42B3-96A8-018149FC50BF}" type="presParOf" srcId="{6D523D5A-77D6-4B25-938B-5A5B547D0C5F}" destId="{4640CB54-D7FE-4D97-BE0B-68E0DD156746}" srcOrd="1" destOrd="0" presId="urn:microsoft.com/office/officeart/2005/8/layout/process1"/>
    <dgm:cxn modelId="{AEFBE1E9-7C0C-445A-B03F-16CB22B3424B}" type="presParOf" srcId="{4640CB54-D7FE-4D97-BE0B-68E0DD156746}" destId="{AA133112-AF9E-475D-A0CF-69E9D3036A33}" srcOrd="0" destOrd="0" presId="urn:microsoft.com/office/officeart/2005/8/layout/process1"/>
    <dgm:cxn modelId="{A9E5F545-C4C0-4795-ACA3-853EFA0470E9}" type="presParOf" srcId="{6D523D5A-77D6-4B25-938B-5A5B547D0C5F}" destId="{B971E83B-DDA4-4B4B-9F5C-23DA659C13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Профессиональное обучение по программам повышения квалификации рабочих и служащих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5D389273-9BCB-4050-85E9-DAF1CC9FB238}">
      <dgm:prSet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Последовательное совершенствование профессиональных знаний, умений, навыков </a:t>
          </a:r>
          <a:endParaRPr lang="ru-RU" sz="1600" dirty="0">
            <a:latin typeface="Arial Narrow" pitchFamily="34" charset="0"/>
          </a:endParaRPr>
        </a:p>
      </dgm:t>
    </dgm:pt>
    <dgm:pt modelId="{795509A8-759F-4ADE-AEA9-B6D649ECDAAD}" type="parTrans" cxnId="{33123817-AEC2-4686-8FA5-3AB8E657E15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5A99C7D-BBFA-439D-AC7D-1FDAB7664610}" type="sibTrans" cxnId="{33123817-AEC2-4686-8FA5-3AB8E657E15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3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BC66D8-4DDE-4F0B-A995-4A2FD5A2E2BB}" type="pres">
      <dgm:prSet presAssocID="{5D389273-9BCB-4050-85E9-DAF1CC9FB238}" presName="node" presStyleLbl="node1" presStyleIdx="1" presStyleCnt="2" custLinFactNeighborX="1820" custLinFactNeighborY="-9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07C6-FA46-4889-B6F5-F44D55E3A481}" type="presOf" srcId="{5D389273-9BCB-4050-85E9-DAF1CC9FB238}" destId="{4FBC66D8-4DDE-4F0B-A995-4A2FD5A2E2BB}" srcOrd="0" destOrd="0" presId="urn:microsoft.com/office/officeart/2005/8/layout/process1"/>
    <dgm:cxn modelId="{33123817-AEC2-4686-8FA5-3AB8E657E151}" srcId="{DCC29C9A-638E-44A9-A86E-F2FAED192CC2}" destId="{5D389273-9BCB-4050-85E9-DAF1CC9FB238}" srcOrd="1" destOrd="0" parTransId="{795509A8-759F-4ADE-AEA9-B6D649ECDAAD}" sibTransId="{65A99C7D-BBFA-439D-AC7D-1FDAB7664610}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AAD767ED-68A8-4EF7-92AA-7A38FF22706E}" type="presOf" srcId="{302423C1-A432-46B4-A01C-5D864EAFC200}" destId="{14D106AE-2829-4F39-834F-3F3F73CED52A}" srcOrd="0" destOrd="0" presId="urn:microsoft.com/office/officeart/2005/8/layout/process1"/>
    <dgm:cxn modelId="{F7CB3FFE-139D-4EA0-9A97-ED5F44373681}" type="presOf" srcId="{DCC29C9A-638E-44A9-A86E-F2FAED192CC2}" destId="{6D523D5A-77D6-4B25-938B-5A5B547D0C5F}" srcOrd="0" destOrd="0" presId="urn:microsoft.com/office/officeart/2005/8/layout/process1"/>
    <dgm:cxn modelId="{3367DB16-FEB3-4DD8-9BDE-94530A518DC6}" type="presOf" srcId="{07D11A20-99D3-4B84-9166-34C67D579EDA}" destId="{4640CB54-D7FE-4D97-BE0B-68E0DD156746}" srcOrd="0" destOrd="0" presId="urn:microsoft.com/office/officeart/2005/8/layout/process1"/>
    <dgm:cxn modelId="{5C8A065B-6815-4696-A85D-7DE69574090B}" type="presOf" srcId="{07D11A20-99D3-4B84-9166-34C67D579EDA}" destId="{AA133112-AF9E-475D-A0CF-69E9D3036A33}" srcOrd="1" destOrd="0" presId="urn:microsoft.com/office/officeart/2005/8/layout/process1"/>
    <dgm:cxn modelId="{9954F6A6-1986-4030-B651-A6633E211335}" type="presParOf" srcId="{6D523D5A-77D6-4B25-938B-5A5B547D0C5F}" destId="{14D106AE-2829-4F39-834F-3F3F73CED52A}" srcOrd="0" destOrd="0" presId="urn:microsoft.com/office/officeart/2005/8/layout/process1"/>
    <dgm:cxn modelId="{E31955C4-220C-4064-909C-EFC93C7BF7FD}" type="presParOf" srcId="{6D523D5A-77D6-4B25-938B-5A5B547D0C5F}" destId="{4640CB54-D7FE-4D97-BE0B-68E0DD156746}" srcOrd="1" destOrd="0" presId="urn:microsoft.com/office/officeart/2005/8/layout/process1"/>
    <dgm:cxn modelId="{34720812-5E93-4E9C-8027-4D5C5B1499EC}" type="presParOf" srcId="{4640CB54-D7FE-4D97-BE0B-68E0DD156746}" destId="{AA133112-AF9E-475D-A0CF-69E9D3036A33}" srcOrd="0" destOrd="0" presId="urn:microsoft.com/office/officeart/2005/8/layout/process1"/>
    <dgm:cxn modelId="{161DD79B-9C88-406A-AF0C-8C6ABAB53ED2}" type="presParOf" srcId="{6D523D5A-77D6-4B25-938B-5A5B547D0C5F}" destId="{4FBC66D8-4DDE-4F0B-A995-4A2FD5A2E2B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Профессиональная переподготовка </a:t>
          </a:r>
          <a:br>
            <a:rPr lang="ru-RU" sz="1600" b="1" dirty="0" smtClean="0">
              <a:latin typeface="Arial Narrow" pitchFamily="34" charset="0"/>
            </a:rPr>
          </a:br>
          <a:r>
            <a:rPr lang="ru-RU" sz="1600" b="1" dirty="0" smtClean="0">
              <a:latin typeface="Arial Narrow" pitchFamily="34" charset="0"/>
            </a:rPr>
            <a:t>(не менее 250 часов)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3028FBEE-D900-42A6-98F5-1BC06678B873}">
      <dgm:prSet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Новая квалификация или компетенция для нового вида  профессиональной деятельности</a:t>
          </a:r>
          <a:endParaRPr lang="ru-RU" sz="1600" dirty="0">
            <a:latin typeface="Arial Narrow" pitchFamily="34" charset="0"/>
          </a:endParaRPr>
        </a:p>
      </dgm:t>
    </dgm:pt>
    <dgm:pt modelId="{EE040958-66C9-453C-8CA2-8BB900781AB7}" type="par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538F2BDC-A6AF-4E48-A48D-FE646BCC86B9}" type="sibTrans" cxnId="{CC07A551-6D1A-4963-94C4-872690F57C80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645CDEF-7DC2-4527-BEE0-43FE8E2E2DF2}" type="pres">
      <dgm:prSet presAssocID="{3028FBEE-D900-42A6-98F5-1BC06678B8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A94BE-AEF6-4EEE-BF7B-7E1E91699AA3}" type="presOf" srcId="{302423C1-A432-46B4-A01C-5D864EAFC200}" destId="{14D106AE-2829-4F39-834F-3F3F73CED52A}" srcOrd="0" destOrd="0" presId="urn:microsoft.com/office/officeart/2005/8/layout/process1"/>
    <dgm:cxn modelId="{313E2CF5-442A-4E8F-BB26-B6CFE1F389AD}" type="presOf" srcId="{07D11A20-99D3-4B84-9166-34C67D579EDA}" destId="{AA133112-AF9E-475D-A0CF-69E9D3036A33}" srcOrd="1" destOrd="0" presId="urn:microsoft.com/office/officeart/2005/8/layout/process1"/>
    <dgm:cxn modelId="{CC07A551-6D1A-4963-94C4-872690F57C80}" srcId="{DCC29C9A-638E-44A9-A86E-F2FAED192CC2}" destId="{3028FBEE-D900-42A6-98F5-1BC06678B873}" srcOrd="1" destOrd="0" parTransId="{EE040958-66C9-453C-8CA2-8BB900781AB7}" sibTransId="{538F2BDC-A6AF-4E48-A48D-FE646BCC86B9}"/>
    <dgm:cxn modelId="{AD406D00-8714-43FE-989E-784AF7C34CDD}" type="presOf" srcId="{07D11A20-99D3-4B84-9166-34C67D579EDA}" destId="{4640CB54-D7FE-4D97-BE0B-68E0DD156746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99BE7015-5334-49B6-AE01-1F0BF7481FB9}" type="presOf" srcId="{DCC29C9A-638E-44A9-A86E-F2FAED192CC2}" destId="{6D523D5A-77D6-4B25-938B-5A5B547D0C5F}" srcOrd="0" destOrd="0" presId="urn:microsoft.com/office/officeart/2005/8/layout/process1"/>
    <dgm:cxn modelId="{D4C07888-FA75-4D34-8C66-2D149DF4EAFC}" type="presOf" srcId="{3028FBEE-D900-42A6-98F5-1BC06678B873}" destId="{1645CDEF-7DC2-4527-BEE0-43FE8E2E2DF2}" srcOrd="0" destOrd="0" presId="urn:microsoft.com/office/officeart/2005/8/layout/process1"/>
    <dgm:cxn modelId="{74AA9EB8-2C61-40A5-A75D-8F87F2E698C6}" type="presParOf" srcId="{6D523D5A-77D6-4B25-938B-5A5B547D0C5F}" destId="{14D106AE-2829-4F39-834F-3F3F73CED52A}" srcOrd="0" destOrd="0" presId="urn:microsoft.com/office/officeart/2005/8/layout/process1"/>
    <dgm:cxn modelId="{7D849579-F070-43FC-8B0F-1B8D4B8DF077}" type="presParOf" srcId="{6D523D5A-77D6-4B25-938B-5A5B547D0C5F}" destId="{4640CB54-D7FE-4D97-BE0B-68E0DD156746}" srcOrd="1" destOrd="0" presId="urn:microsoft.com/office/officeart/2005/8/layout/process1"/>
    <dgm:cxn modelId="{8DB28872-5A57-468B-BBF4-566F677EEA07}" type="presParOf" srcId="{4640CB54-D7FE-4D97-BE0B-68E0DD156746}" destId="{AA133112-AF9E-475D-A0CF-69E9D3036A33}" srcOrd="0" destOrd="0" presId="urn:microsoft.com/office/officeart/2005/8/layout/process1"/>
    <dgm:cxn modelId="{E87462BA-52BF-4D20-A312-7366AFF1A179}" type="presParOf" srcId="{6D523D5A-77D6-4B25-938B-5A5B547D0C5F}" destId="{1645CDEF-7DC2-4527-BEE0-43FE8E2E2D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Повышение квалификации </a:t>
          </a:r>
          <a:br>
            <a:rPr lang="ru-RU" sz="1600" b="1" dirty="0" smtClean="0">
              <a:latin typeface="Arial Narrow" pitchFamily="34" charset="0"/>
            </a:rPr>
          </a:br>
          <a:r>
            <a:rPr lang="ru-RU" sz="1600" b="1" dirty="0" smtClean="0">
              <a:latin typeface="Arial Narrow" pitchFamily="34" charset="0"/>
            </a:rPr>
            <a:t>(не менее 16 часов)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68514C3E-8E2F-4A7D-A0A9-DB2E6B75EC7D}">
      <dgm:prSet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Совершенствование и/или развитие новой компетенции и/или повышение профессионального уровня</a:t>
          </a:r>
          <a:endParaRPr lang="ru-RU" sz="1400" dirty="0">
            <a:latin typeface="Arial Narrow" pitchFamily="34" charset="0"/>
          </a:endParaRPr>
        </a:p>
      </dgm:t>
    </dgm:pt>
    <dgm:pt modelId="{40D8F69C-ADDA-49A8-8188-E7ADC19A3DCE}" type="parTrans" cxnId="{59F65790-4DCE-41B2-81E6-0B5ADDF45CF7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4CB86231-51FF-4D75-91AE-7642357ED731}" type="sibTrans" cxnId="{59F65790-4DCE-41B2-81E6-0B5ADDF45CF7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3B6E6C6-DC1E-4502-A913-7DBFB4599F03}" type="pres">
      <dgm:prSet presAssocID="{68514C3E-8E2F-4A7D-A0A9-DB2E6B75EC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52022-C7C8-41E2-8688-07A4EDF2E2F5}" type="presOf" srcId="{07D11A20-99D3-4B84-9166-34C67D579EDA}" destId="{AA133112-AF9E-475D-A0CF-69E9D3036A33}" srcOrd="1" destOrd="0" presId="urn:microsoft.com/office/officeart/2005/8/layout/process1"/>
    <dgm:cxn modelId="{6382C3CA-632C-4730-9151-AE76D528A54A}" type="presOf" srcId="{DCC29C9A-638E-44A9-A86E-F2FAED192CC2}" destId="{6D523D5A-77D6-4B25-938B-5A5B547D0C5F}" srcOrd="0" destOrd="0" presId="urn:microsoft.com/office/officeart/2005/8/layout/process1"/>
    <dgm:cxn modelId="{59F65790-4DCE-41B2-81E6-0B5ADDF45CF7}" srcId="{DCC29C9A-638E-44A9-A86E-F2FAED192CC2}" destId="{68514C3E-8E2F-4A7D-A0A9-DB2E6B75EC7D}" srcOrd="1" destOrd="0" parTransId="{40D8F69C-ADDA-49A8-8188-E7ADC19A3DCE}" sibTransId="{4CB86231-51FF-4D75-91AE-7642357ED731}"/>
    <dgm:cxn modelId="{904A0557-9F9F-462B-8E7E-6BEEEF6C5663}" type="presOf" srcId="{68514C3E-8E2F-4A7D-A0A9-DB2E6B75EC7D}" destId="{93B6E6C6-DC1E-4502-A913-7DBFB4599F03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12F55F08-3680-43D0-9D48-C396DF0C1896}" type="presOf" srcId="{07D11A20-99D3-4B84-9166-34C67D579EDA}" destId="{4640CB54-D7FE-4D97-BE0B-68E0DD156746}" srcOrd="0" destOrd="0" presId="urn:microsoft.com/office/officeart/2005/8/layout/process1"/>
    <dgm:cxn modelId="{2EED0B9B-839C-4A46-9D79-3EDDB9E78991}" type="presOf" srcId="{302423C1-A432-46B4-A01C-5D864EAFC200}" destId="{14D106AE-2829-4F39-834F-3F3F73CED52A}" srcOrd="0" destOrd="0" presId="urn:microsoft.com/office/officeart/2005/8/layout/process1"/>
    <dgm:cxn modelId="{A788AA64-6D06-47C1-91C8-36524591177F}" type="presParOf" srcId="{6D523D5A-77D6-4B25-938B-5A5B547D0C5F}" destId="{14D106AE-2829-4F39-834F-3F3F73CED52A}" srcOrd="0" destOrd="0" presId="urn:microsoft.com/office/officeart/2005/8/layout/process1"/>
    <dgm:cxn modelId="{C63BD909-B480-4B4A-A951-7E200D201CB6}" type="presParOf" srcId="{6D523D5A-77D6-4B25-938B-5A5B547D0C5F}" destId="{4640CB54-D7FE-4D97-BE0B-68E0DD156746}" srcOrd="1" destOrd="0" presId="urn:microsoft.com/office/officeart/2005/8/layout/process1"/>
    <dgm:cxn modelId="{79430C15-50FE-4540-851D-E221588339F0}" type="presParOf" srcId="{4640CB54-D7FE-4D97-BE0B-68E0DD156746}" destId="{AA133112-AF9E-475D-A0CF-69E9D3036A33}" srcOrd="0" destOrd="0" presId="urn:microsoft.com/office/officeart/2005/8/layout/process1"/>
    <dgm:cxn modelId="{373F6712-E414-40AC-B40B-C79578FC198F}" type="presParOf" srcId="{6D523D5A-77D6-4B25-938B-5A5B547D0C5F}" destId="{93B6E6C6-DC1E-4502-A913-7DBFB4599F0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096F1-2A4B-4754-8489-8EF84CCF8817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7B926-C10D-4A3D-AA78-DF820755AB57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Работник по обслуживанию оборудования подстанций электрических сетей </a:t>
          </a:r>
          <a:r>
            <a:rPr lang="ru-RU" sz="1800" b="0" u="sng" dirty="0" smtClean="0">
              <a:latin typeface="Arial Narrow" pitchFamily="34" charset="0"/>
            </a:rPr>
            <a:t>- ПС</a:t>
          </a:r>
          <a:endParaRPr lang="ru-RU" sz="1800" b="0" u="sng" dirty="0">
            <a:latin typeface="Arial Narrow" pitchFamily="34" charset="0"/>
          </a:endParaRPr>
        </a:p>
      </dgm:t>
    </dgm:pt>
    <dgm:pt modelId="{C1CD0F02-0EBE-4416-896C-4C170317E8A8}" type="parTrans" cxnId="{EBC117AD-A56A-4A0F-9485-85DBD59B558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227CE80A-8755-4A67-BC1C-20CCFA134EE5}" type="sibTrans" cxnId="{EBC117AD-A56A-4A0F-9485-85DBD59B558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52977E3B-B7C6-465A-B230-3090C4457A7C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 Narrow" pitchFamily="34" charset="0"/>
            </a:rPr>
            <a:t>Электрические станции, сети и системы – ФГОС СПО 13.02.03</a:t>
          </a:r>
          <a:endParaRPr lang="ru-RU" sz="1800" b="1" dirty="0">
            <a:latin typeface="Arial Narrow" pitchFamily="34" charset="0"/>
          </a:endParaRPr>
        </a:p>
      </dgm:t>
    </dgm:pt>
    <dgm:pt modelId="{A92E51B4-0103-4548-96A6-EA6E6D84076B}" type="parTrans" cxnId="{7EF18696-1AA5-4455-9852-32715983EF6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0DEA84F0-F37F-425E-ADE8-C2213BD343EA}" type="sibTrans" cxnId="{7EF18696-1AA5-4455-9852-32715983EF6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2C43CA7B-CAE0-4F5E-AAC7-A379E568F464}">
      <dgm:prSet phldrT="[Текст]" custT="1"/>
      <dgm:spPr/>
      <dgm:t>
        <a:bodyPr/>
        <a:lstStyle/>
        <a:p>
          <a:r>
            <a:rPr lang="ru-RU" sz="1600" b="1" dirty="0" smtClean="0">
              <a:latin typeface="Arial Narrow" pitchFamily="34" charset="0"/>
            </a:rPr>
            <a:t>Электромонтер по обслуживанию подстанций -  ОП</a:t>
          </a:r>
          <a:endParaRPr lang="ru-RU" sz="1600" b="1" dirty="0">
            <a:latin typeface="Arial Narrow" pitchFamily="34" charset="0"/>
          </a:endParaRPr>
        </a:p>
      </dgm:t>
    </dgm:pt>
    <dgm:pt modelId="{6E63633A-7A64-43A7-9ED2-A21FB5C3AD4A}" type="parTrans" cxnId="{ACC85F22-6C60-41FE-B470-BAF33494918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C9EB6035-FF6D-4D14-BA27-80B4D55A2156}" type="sibTrans" cxnId="{ACC85F22-6C60-41FE-B470-BAF33494918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318B92E1-F672-4588-A12E-29CDB48C49FA}">
      <dgm:prSet custT="1"/>
      <dgm:spPr/>
      <dgm:t>
        <a:bodyPr/>
        <a:lstStyle/>
        <a:p>
          <a:r>
            <a:rPr lang="ru-RU" sz="1800" b="1" dirty="0" smtClean="0"/>
            <a:t>Матрица компетенций – ПАО «</a:t>
          </a:r>
          <a:r>
            <a:rPr lang="ru-RU" sz="1800" b="1" dirty="0" err="1" smtClean="0"/>
            <a:t>Россети</a:t>
          </a:r>
          <a:r>
            <a:rPr lang="ru-RU" sz="1800" b="1" dirty="0" smtClean="0"/>
            <a:t>»</a:t>
          </a:r>
          <a:endParaRPr lang="ru-RU" sz="1800" b="1" dirty="0"/>
        </a:p>
      </dgm:t>
    </dgm:pt>
    <dgm:pt modelId="{A99F5F7A-01E8-4FE3-A0E2-53D1F9FD18A8}" type="parTrans" cxnId="{4A178FF9-9DC1-4B65-A004-C9F690513DE1}">
      <dgm:prSet/>
      <dgm:spPr/>
      <dgm:t>
        <a:bodyPr/>
        <a:lstStyle/>
        <a:p>
          <a:endParaRPr lang="ru-RU"/>
        </a:p>
      </dgm:t>
    </dgm:pt>
    <dgm:pt modelId="{CE43ED80-A42A-4AEF-9E42-5696224F949A}" type="sibTrans" cxnId="{4A178FF9-9DC1-4B65-A004-C9F690513DE1}">
      <dgm:prSet/>
      <dgm:spPr/>
      <dgm:t>
        <a:bodyPr/>
        <a:lstStyle/>
        <a:p>
          <a:endParaRPr lang="ru-RU"/>
        </a:p>
      </dgm:t>
    </dgm:pt>
    <dgm:pt modelId="{53923FCC-1567-4C38-90BE-BA494033D29B}" type="pres">
      <dgm:prSet presAssocID="{B38096F1-2A4B-4754-8489-8EF84CCF88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92EA8-649A-4AE6-8360-3DB3850345FB}" type="pres">
      <dgm:prSet presAssocID="{2C43CA7B-CAE0-4F5E-AAC7-A379E568F464}" presName="centerShape" presStyleLbl="node0" presStyleIdx="0" presStyleCnt="1" custScaleX="156427" custScaleY="70504"/>
      <dgm:spPr/>
      <dgm:t>
        <a:bodyPr/>
        <a:lstStyle/>
        <a:p>
          <a:endParaRPr lang="ru-RU"/>
        </a:p>
      </dgm:t>
    </dgm:pt>
    <dgm:pt modelId="{FF758B82-18B6-49AA-8681-6F90AFFCD692}" type="pres">
      <dgm:prSet presAssocID="{C1CD0F02-0EBE-4416-896C-4C170317E8A8}" presName="parTrans" presStyleLbl="bgSibTrans2D1" presStyleIdx="0" presStyleCnt="3" custLinFactY="31961" custLinFactNeighborX="-36659" custLinFactNeighborY="100000"/>
      <dgm:spPr/>
      <dgm:t>
        <a:bodyPr/>
        <a:lstStyle/>
        <a:p>
          <a:endParaRPr lang="ru-RU"/>
        </a:p>
      </dgm:t>
    </dgm:pt>
    <dgm:pt modelId="{7CB1688A-EEAA-4427-87DF-2AFB45AA9BCC}" type="pres">
      <dgm:prSet presAssocID="{C987B926-C10D-4A3D-AA78-DF820755AB57}" presName="node" presStyleLbl="node1" presStyleIdx="0" presStyleCnt="3" custScaleX="138615" custScaleY="9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1C7CB-374A-455B-91B7-63A3ECA18D3D}" type="pres">
      <dgm:prSet presAssocID="{A99F5F7A-01E8-4FE3-A0E2-53D1F9FD18A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D71869A-A49D-446D-9D92-65EB0B99F74B}" type="pres">
      <dgm:prSet presAssocID="{318B92E1-F672-4588-A12E-29CDB48C49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3F7CD-95D6-4600-A783-631FCCB0C285}" type="pres">
      <dgm:prSet presAssocID="{A92E51B4-0103-4548-96A6-EA6E6D84076B}" presName="parTrans" presStyleLbl="bgSibTrans2D1" presStyleIdx="2" presStyleCnt="3" custLinFactY="10148" custLinFactNeighborX="25207" custLinFactNeighborY="100000"/>
      <dgm:spPr/>
      <dgm:t>
        <a:bodyPr/>
        <a:lstStyle/>
        <a:p>
          <a:endParaRPr lang="ru-RU"/>
        </a:p>
      </dgm:t>
    </dgm:pt>
    <dgm:pt modelId="{6A95A63A-1788-463F-97D0-74B052EC1FED}" type="pres">
      <dgm:prSet presAssocID="{52977E3B-B7C6-465A-B230-3090C4457A7C}" presName="node" presStyleLbl="node1" presStyleIdx="2" presStyleCnt="3" custScaleX="157797" custScaleY="7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1241D-74D9-4DA2-9AB5-6A4A14E6BE0B}" type="presOf" srcId="{B38096F1-2A4B-4754-8489-8EF84CCF8817}" destId="{53923FCC-1567-4C38-90BE-BA494033D29B}" srcOrd="0" destOrd="0" presId="urn:microsoft.com/office/officeart/2005/8/layout/radial4"/>
    <dgm:cxn modelId="{03BCC493-83D9-4DC4-B31B-13B949103217}" type="presOf" srcId="{C987B926-C10D-4A3D-AA78-DF820755AB57}" destId="{7CB1688A-EEAA-4427-87DF-2AFB45AA9BCC}" srcOrd="0" destOrd="0" presId="urn:microsoft.com/office/officeart/2005/8/layout/radial4"/>
    <dgm:cxn modelId="{ACC85F22-6C60-41FE-B470-BAF33494918B}" srcId="{B38096F1-2A4B-4754-8489-8EF84CCF8817}" destId="{2C43CA7B-CAE0-4F5E-AAC7-A379E568F464}" srcOrd="0" destOrd="0" parTransId="{6E63633A-7A64-43A7-9ED2-A21FB5C3AD4A}" sibTransId="{C9EB6035-FF6D-4D14-BA27-80B4D55A2156}"/>
    <dgm:cxn modelId="{7EF18696-1AA5-4455-9852-32715983EF6C}" srcId="{2C43CA7B-CAE0-4F5E-AAC7-A379E568F464}" destId="{52977E3B-B7C6-465A-B230-3090C4457A7C}" srcOrd="2" destOrd="0" parTransId="{A92E51B4-0103-4548-96A6-EA6E6D84076B}" sibTransId="{0DEA84F0-F37F-425E-ADE8-C2213BD343EA}"/>
    <dgm:cxn modelId="{B09FC249-68A8-40ED-A07D-D01355F07B48}" type="presOf" srcId="{2C43CA7B-CAE0-4F5E-AAC7-A379E568F464}" destId="{36592EA8-649A-4AE6-8360-3DB3850345FB}" srcOrd="0" destOrd="0" presId="urn:microsoft.com/office/officeart/2005/8/layout/radial4"/>
    <dgm:cxn modelId="{4A178FF9-9DC1-4B65-A004-C9F690513DE1}" srcId="{2C43CA7B-CAE0-4F5E-AAC7-A379E568F464}" destId="{318B92E1-F672-4588-A12E-29CDB48C49FA}" srcOrd="1" destOrd="0" parTransId="{A99F5F7A-01E8-4FE3-A0E2-53D1F9FD18A8}" sibTransId="{CE43ED80-A42A-4AEF-9E42-5696224F949A}"/>
    <dgm:cxn modelId="{2A27DA94-728C-47C5-994A-37BF2B12DB74}" type="presOf" srcId="{318B92E1-F672-4588-A12E-29CDB48C49FA}" destId="{DD71869A-A49D-446D-9D92-65EB0B99F74B}" srcOrd="0" destOrd="0" presId="urn:microsoft.com/office/officeart/2005/8/layout/radial4"/>
    <dgm:cxn modelId="{2C1430F9-5C9D-4FA0-A7C5-3C62E4236526}" type="presOf" srcId="{A99F5F7A-01E8-4FE3-A0E2-53D1F9FD18A8}" destId="{88E1C7CB-374A-455B-91B7-63A3ECA18D3D}" srcOrd="0" destOrd="0" presId="urn:microsoft.com/office/officeart/2005/8/layout/radial4"/>
    <dgm:cxn modelId="{11DBE647-DEB8-43A9-9444-CF7846D4D8BC}" type="presOf" srcId="{C1CD0F02-0EBE-4416-896C-4C170317E8A8}" destId="{FF758B82-18B6-49AA-8681-6F90AFFCD692}" srcOrd="0" destOrd="0" presId="urn:microsoft.com/office/officeart/2005/8/layout/radial4"/>
    <dgm:cxn modelId="{4CF6B8BE-5793-451C-ACAF-C38830FCB556}" type="presOf" srcId="{A92E51B4-0103-4548-96A6-EA6E6D84076B}" destId="{8CB3F7CD-95D6-4600-A783-631FCCB0C285}" srcOrd="0" destOrd="0" presId="urn:microsoft.com/office/officeart/2005/8/layout/radial4"/>
    <dgm:cxn modelId="{EBC117AD-A56A-4A0F-9485-85DBD59B558B}" srcId="{2C43CA7B-CAE0-4F5E-AAC7-A379E568F464}" destId="{C987B926-C10D-4A3D-AA78-DF820755AB57}" srcOrd="0" destOrd="0" parTransId="{C1CD0F02-0EBE-4416-896C-4C170317E8A8}" sibTransId="{227CE80A-8755-4A67-BC1C-20CCFA134EE5}"/>
    <dgm:cxn modelId="{4EA9FBC4-E736-4D5E-B0D9-F1DA3B50710F}" type="presOf" srcId="{52977E3B-B7C6-465A-B230-3090C4457A7C}" destId="{6A95A63A-1788-463F-97D0-74B052EC1FED}" srcOrd="0" destOrd="0" presId="urn:microsoft.com/office/officeart/2005/8/layout/radial4"/>
    <dgm:cxn modelId="{86BFD295-3956-47CC-BFF0-48A67B9F630B}" type="presParOf" srcId="{53923FCC-1567-4C38-90BE-BA494033D29B}" destId="{36592EA8-649A-4AE6-8360-3DB3850345FB}" srcOrd="0" destOrd="0" presId="urn:microsoft.com/office/officeart/2005/8/layout/radial4"/>
    <dgm:cxn modelId="{D6B2B726-3EB9-4B34-BD67-ECAE060DE799}" type="presParOf" srcId="{53923FCC-1567-4C38-90BE-BA494033D29B}" destId="{FF758B82-18B6-49AA-8681-6F90AFFCD692}" srcOrd="1" destOrd="0" presId="urn:microsoft.com/office/officeart/2005/8/layout/radial4"/>
    <dgm:cxn modelId="{9145967A-35A8-468E-94A6-64C3936F9ED8}" type="presParOf" srcId="{53923FCC-1567-4C38-90BE-BA494033D29B}" destId="{7CB1688A-EEAA-4427-87DF-2AFB45AA9BCC}" srcOrd="2" destOrd="0" presId="urn:microsoft.com/office/officeart/2005/8/layout/radial4"/>
    <dgm:cxn modelId="{F77C3C8A-133F-4A1A-83F9-CE735181ACAC}" type="presParOf" srcId="{53923FCC-1567-4C38-90BE-BA494033D29B}" destId="{88E1C7CB-374A-455B-91B7-63A3ECA18D3D}" srcOrd="3" destOrd="0" presId="urn:microsoft.com/office/officeart/2005/8/layout/radial4"/>
    <dgm:cxn modelId="{8190E2E3-D805-439E-BA0D-8724F0A766D8}" type="presParOf" srcId="{53923FCC-1567-4C38-90BE-BA494033D29B}" destId="{DD71869A-A49D-446D-9D92-65EB0B99F74B}" srcOrd="4" destOrd="0" presId="urn:microsoft.com/office/officeart/2005/8/layout/radial4"/>
    <dgm:cxn modelId="{DFCB0B7F-5C2B-4082-B5EF-403715992567}" type="presParOf" srcId="{53923FCC-1567-4C38-90BE-BA494033D29B}" destId="{8CB3F7CD-95D6-4600-A783-631FCCB0C285}" srcOrd="5" destOrd="0" presId="urn:microsoft.com/office/officeart/2005/8/layout/radial4"/>
    <dgm:cxn modelId="{41B0946B-BAFD-45E5-BADB-45DED870A30D}" type="presParOf" srcId="{53923FCC-1567-4C38-90BE-BA494033D29B}" destId="{6A95A63A-1788-463F-97D0-74B052EC1FE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Электромонтер по обслуживанию подстанций 3-6-го разряда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4ED2C230-BCB3-47E0-A6F2-9B2E34DB5262}">
      <dgm:prSet custT="1"/>
      <dgm:spPr/>
      <dgm:t>
        <a:bodyPr anchor="ctr"/>
        <a:lstStyle/>
        <a:p>
          <a:pPr algn="ctr"/>
          <a:r>
            <a:rPr lang="ru-RU" sz="1600" dirty="0" smtClean="0">
              <a:latin typeface="Arial Narrow" pitchFamily="34" charset="0"/>
            </a:rPr>
            <a:t>1-я рабочая профессия</a:t>
          </a:r>
          <a:endParaRPr lang="ru-RU" sz="1600" dirty="0">
            <a:latin typeface="Arial Narrow" pitchFamily="34" charset="0"/>
          </a:endParaRPr>
        </a:p>
      </dgm:t>
    </dgm:pt>
    <dgm:pt modelId="{8CA254D8-28EE-4414-854A-58AA295453DD}" type="par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D8D3EB20-FED0-4D97-BD6A-94C6DD346029}" type="sib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117" custLinFactNeighborY="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971E83B-DDA4-4B4B-9F5C-23DA659C1300}" type="pres">
      <dgm:prSet presAssocID="{4ED2C230-BCB3-47E0-A6F2-9B2E34DB52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18FF3-CDE1-4B5F-B202-876E291E932C}" type="presOf" srcId="{4ED2C230-BCB3-47E0-A6F2-9B2E34DB5262}" destId="{B971E83B-DDA4-4B4B-9F5C-23DA659C1300}" srcOrd="0" destOrd="0" presId="urn:microsoft.com/office/officeart/2005/8/layout/process1"/>
    <dgm:cxn modelId="{134E6D61-0281-4AA9-B852-3AF69BDCE100}" type="presOf" srcId="{302423C1-A432-46B4-A01C-5D864EAFC200}" destId="{14D106AE-2829-4F39-834F-3F3F73CED52A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65EBCCA8-B2F1-4021-9FB8-47DB8A98A7CD}" type="presOf" srcId="{DCC29C9A-638E-44A9-A86E-F2FAED192CC2}" destId="{6D523D5A-77D6-4B25-938B-5A5B547D0C5F}" srcOrd="0" destOrd="0" presId="urn:microsoft.com/office/officeart/2005/8/layout/process1"/>
    <dgm:cxn modelId="{9F504EDF-42F1-4365-A2F7-9CE0A46E6B7C}" srcId="{DCC29C9A-638E-44A9-A86E-F2FAED192CC2}" destId="{4ED2C230-BCB3-47E0-A6F2-9B2E34DB5262}" srcOrd="1" destOrd="0" parTransId="{8CA254D8-28EE-4414-854A-58AA295453DD}" sibTransId="{D8D3EB20-FED0-4D97-BD6A-94C6DD346029}"/>
    <dgm:cxn modelId="{414544C7-0E43-47BD-8F97-9798EBA5EFCC}" type="presOf" srcId="{07D11A20-99D3-4B84-9166-34C67D579EDA}" destId="{AA133112-AF9E-475D-A0CF-69E9D3036A33}" srcOrd="1" destOrd="0" presId="urn:microsoft.com/office/officeart/2005/8/layout/process1"/>
    <dgm:cxn modelId="{CA078FD6-5E14-4BD5-9A85-BDA1D6628F57}" type="presOf" srcId="{07D11A20-99D3-4B84-9166-34C67D579EDA}" destId="{4640CB54-D7FE-4D97-BE0B-68E0DD156746}" srcOrd="0" destOrd="0" presId="urn:microsoft.com/office/officeart/2005/8/layout/process1"/>
    <dgm:cxn modelId="{8AEF6856-E1C8-473B-987A-F9590D963B4D}" type="presParOf" srcId="{6D523D5A-77D6-4B25-938B-5A5B547D0C5F}" destId="{14D106AE-2829-4F39-834F-3F3F73CED52A}" srcOrd="0" destOrd="0" presId="urn:microsoft.com/office/officeart/2005/8/layout/process1"/>
    <dgm:cxn modelId="{F352FA56-9524-4B01-AE45-A29E4BAA3F33}" type="presParOf" srcId="{6D523D5A-77D6-4B25-938B-5A5B547D0C5F}" destId="{4640CB54-D7FE-4D97-BE0B-68E0DD156746}" srcOrd="1" destOrd="0" presId="urn:microsoft.com/office/officeart/2005/8/layout/process1"/>
    <dgm:cxn modelId="{800FA839-077C-4400-981C-CDD65F49B454}" type="presParOf" srcId="{4640CB54-D7FE-4D97-BE0B-68E0DD156746}" destId="{AA133112-AF9E-475D-A0CF-69E9D3036A33}" srcOrd="0" destOrd="0" presId="urn:microsoft.com/office/officeart/2005/8/layout/process1"/>
    <dgm:cxn modelId="{74DAF7F7-4D5C-4EA9-AB0F-CAFB810CEB5E}" type="presParOf" srcId="{6D523D5A-77D6-4B25-938B-5A5B547D0C5F}" destId="{B971E83B-DDA4-4B4B-9F5C-23DA659C13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Мастер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4ED2C230-BCB3-47E0-A6F2-9B2E34DB5262}">
      <dgm:prSet custT="1"/>
      <dgm:spPr/>
      <dgm:t>
        <a:bodyPr anchor="ctr"/>
        <a:lstStyle/>
        <a:p>
          <a:pPr algn="ctr"/>
          <a:r>
            <a:rPr lang="ru-RU" sz="1600" dirty="0" smtClean="0">
              <a:latin typeface="Arial Narrow" pitchFamily="34" charset="0"/>
            </a:rPr>
            <a:t>Повышение квалификации</a:t>
          </a:r>
          <a:endParaRPr lang="ru-RU" sz="1600" dirty="0">
            <a:latin typeface="Arial Narrow" pitchFamily="34" charset="0"/>
          </a:endParaRPr>
        </a:p>
      </dgm:t>
    </dgm:pt>
    <dgm:pt modelId="{8CA254D8-28EE-4414-854A-58AA295453DD}" type="par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D8D3EB20-FED0-4D97-BD6A-94C6DD346029}" type="sibTrans" cxnId="{9F504EDF-42F1-4365-A2F7-9CE0A46E6B7C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971E83B-DDA4-4B4B-9F5C-23DA659C1300}" type="pres">
      <dgm:prSet presAssocID="{4ED2C230-BCB3-47E0-A6F2-9B2E34DB526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FD71E-09DB-467E-B04D-B7594E8EDAD1}" type="presOf" srcId="{4ED2C230-BCB3-47E0-A6F2-9B2E34DB5262}" destId="{B971E83B-DDA4-4B4B-9F5C-23DA659C1300}" srcOrd="0" destOrd="0" presId="urn:microsoft.com/office/officeart/2005/8/layout/process1"/>
    <dgm:cxn modelId="{803EA6FD-06DB-4ADD-8DE2-E59D2E6C2951}" type="presOf" srcId="{07D11A20-99D3-4B84-9166-34C67D579EDA}" destId="{4640CB54-D7FE-4D97-BE0B-68E0DD156746}" srcOrd="0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C652268A-2E90-4209-8A46-5B300387EA5D}" type="presOf" srcId="{07D11A20-99D3-4B84-9166-34C67D579EDA}" destId="{AA133112-AF9E-475D-A0CF-69E9D3036A33}" srcOrd="1" destOrd="0" presId="urn:microsoft.com/office/officeart/2005/8/layout/process1"/>
    <dgm:cxn modelId="{8D9F71ED-20A9-4D61-9582-1FFD91A5FE4A}" type="presOf" srcId="{302423C1-A432-46B4-A01C-5D864EAFC200}" destId="{14D106AE-2829-4F39-834F-3F3F73CED52A}" srcOrd="0" destOrd="0" presId="urn:microsoft.com/office/officeart/2005/8/layout/process1"/>
    <dgm:cxn modelId="{9F504EDF-42F1-4365-A2F7-9CE0A46E6B7C}" srcId="{DCC29C9A-638E-44A9-A86E-F2FAED192CC2}" destId="{4ED2C230-BCB3-47E0-A6F2-9B2E34DB5262}" srcOrd="1" destOrd="0" parTransId="{8CA254D8-28EE-4414-854A-58AA295453DD}" sibTransId="{D8D3EB20-FED0-4D97-BD6A-94C6DD346029}"/>
    <dgm:cxn modelId="{887293AB-B0CA-415C-9082-A2EC5F4018E6}" type="presOf" srcId="{DCC29C9A-638E-44A9-A86E-F2FAED192CC2}" destId="{6D523D5A-77D6-4B25-938B-5A5B547D0C5F}" srcOrd="0" destOrd="0" presId="urn:microsoft.com/office/officeart/2005/8/layout/process1"/>
    <dgm:cxn modelId="{8535249F-20A2-46DE-8EF2-B3F23B04D350}" type="presParOf" srcId="{6D523D5A-77D6-4B25-938B-5A5B547D0C5F}" destId="{14D106AE-2829-4F39-834F-3F3F73CED52A}" srcOrd="0" destOrd="0" presId="urn:microsoft.com/office/officeart/2005/8/layout/process1"/>
    <dgm:cxn modelId="{1E795A86-A89B-4C7C-965F-1B67F4A70AA7}" type="presParOf" srcId="{6D523D5A-77D6-4B25-938B-5A5B547D0C5F}" destId="{4640CB54-D7FE-4D97-BE0B-68E0DD156746}" srcOrd="1" destOrd="0" presId="urn:microsoft.com/office/officeart/2005/8/layout/process1"/>
    <dgm:cxn modelId="{4D3F4790-154F-4775-B9C5-CB6FE02FC390}" type="presParOf" srcId="{4640CB54-D7FE-4D97-BE0B-68E0DD156746}" destId="{AA133112-AF9E-475D-A0CF-69E9D3036A33}" srcOrd="0" destOrd="0" presId="urn:microsoft.com/office/officeart/2005/8/layout/process1"/>
    <dgm:cxn modelId="{105F3B9A-22A1-4039-AD28-0AE99D135F18}" type="presParOf" srcId="{6D523D5A-77D6-4B25-938B-5A5B547D0C5F}" destId="{B971E83B-DDA4-4B4B-9F5C-23DA659C13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C29C9A-638E-44A9-A86E-F2FAED192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423C1-A432-46B4-A01C-5D864EAFC20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 Narrow" pitchFamily="34" charset="0"/>
            </a:rPr>
            <a:t>Старший мастер</a:t>
          </a:r>
          <a:endParaRPr lang="ru-RU" sz="1600" dirty="0">
            <a:latin typeface="Arial Narrow" pitchFamily="34" charset="0"/>
          </a:endParaRPr>
        </a:p>
      </dgm:t>
    </dgm:pt>
    <dgm:pt modelId="{E6BDF767-2E01-4465-8686-7606C1DB04F6}" type="parTrans" cxnId="{5E65D723-0C4E-44AB-840F-972C392DD8F7}">
      <dgm:prSet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07D11A20-99D3-4B84-9166-34C67D579EDA}" type="sibTrans" cxnId="{5E65D723-0C4E-44AB-840F-972C392DD8F7}">
      <dgm:prSet custT="1"/>
      <dgm:spPr/>
      <dgm:t>
        <a:bodyPr/>
        <a:lstStyle/>
        <a:p>
          <a:pPr algn="ctr"/>
          <a:endParaRPr lang="ru-RU" sz="1600">
            <a:latin typeface="Arial Narrow" pitchFamily="34" charset="0"/>
          </a:endParaRPr>
        </a:p>
      </dgm:t>
    </dgm:pt>
    <dgm:pt modelId="{5D389273-9BCB-4050-85E9-DAF1CC9FB238}">
      <dgm:prSet custT="1"/>
      <dgm:spPr/>
      <dgm:t>
        <a:bodyPr/>
        <a:lstStyle/>
        <a:p>
          <a:r>
            <a:rPr lang="ru-RU" sz="1600" dirty="0" smtClean="0">
              <a:latin typeface="Arial Narrow" pitchFamily="34" charset="0"/>
            </a:rPr>
            <a:t>Повышение квалификации</a:t>
          </a:r>
          <a:endParaRPr lang="ru-RU" sz="1600" dirty="0">
            <a:latin typeface="Arial Narrow" pitchFamily="34" charset="0"/>
          </a:endParaRPr>
        </a:p>
      </dgm:t>
    </dgm:pt>
    <dgm:pt modelId="{795509A8-759F-4ADE-AEA9-B6D649ECDAAD}" type="parTrans" cxnId="{33123817-AEC2-4686-8FA5-3AB8E657E15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5A99C7D-BBFA-439D-AC7D-1FDAB7664610}" type="sibTrans" cxnId="{33123817-AEC2-4686-8FA5-3AB8E657E151}">
      <dgm:prSet/>
      <dgm:spPr/>
      <dgm:t>
        <a:bodyPr/>
        <a:lstStyle/>
        <a:p>
          <a:endParaRPr lang="ru-RU" sz="1600">
            <a:latin typeface="Arial Narrow" pitchFamily="34" charset="0"/>
          </a:endParaRPr>
        </a:p>
      </dgm:t>
    </dgm:pt>
    <dgm:pt modelId="{6D523D5A-77D6-4B25-938B-5A5B547D0C5F}" type="pres">
      <dgm:prSet presAssocID="{DCC29C9A-638E-44A9-A86E-F2FAED192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106AE-2829-4F39-834F-3F3F73CED52A}" type="pres">
      <dgm:prSet presAssocID="{302423C1-A432-46B4-A01C-5D864EAFC200}" presName="node" presStyleLbl="node1" presStyleIdx="0" presStyleCnt="2" custLinFactNeighborX="-3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B54-D7FE-4D97-BE0B-68E0DD156746}" type="pres">
      <dgm:prSet presAssocID="{07D11A20-99D3-4B84-9166-34C67D579EDA}" presName="sibTrans" presStyleLbl="sibTrans2D1" presStyleIdx="0" presStyleCnt="1" custScaleY="44512"/>
      <dgm:spPr/>
      <dgm:t>
        <a:bodyPr/>
        <a:lstStyle/>
        <a:p>
          <a:endParaRPr lang="ru-RU"/>
        </a:p>
      </dgm:t>
    </dgm:pt>
    <dgm:pt modelId="{AA133112-AF9E-475D-A0CF-69E9D3036A33}" type="pres">
      <dgm:prSet presAssocID="{07D11A20-99D3-4B84-9166-34C67D579E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FBC66D8-4DDE-4F0B-A995-4A2FD5A2E2BB}" type="pres">
      <dgm:prSet presAssocID="{5D389273-9BCB-4050-85E9-DAF1CC9FB23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08089-6F3F-4F5A-8196-13FDBD67278E}" type="presOf" srcId="{5D389273-9BCB-4050-85E9-DAF1CC9FB238}" destId="{4FBC66D8-4DDE-4F0B-A995-4A2FD5A2E2BB}" srcOrd="0" destOrd="0" presId="urn:microsoft.com/office/officeart/2005/8/layout/process1"/>
    <dgm:cxn modelId="{3F1F63A3-454A-41EF-9233-3D4AEE52CC81}" type="presOf" srcId="{07D11A20-99D3-4B84-9166-34C67D579EDA}" destId="{4640CB54-D7FE-4D97-BE0B-68E0DD156746}" srcOrd="0" destOrd="0" presId="urn:microsoft.com/office/officeart/2005/8/layout/process1"/>
    <dgm:cxn modelId="{33123817-AEC2-4686-8FA5-3AB8E657E151}" srcId="{DCC29C9A-638E-44A9-A86E-F2FAED192CC2}" destId="{5D389273-9BCB-4050-85E9-DAF1CC9FB238}" srcOrd="1" destOrd="0" parTransId="{795509A8-759F-4ADE-AEA9-B6D649ECDAAD}" sibTransId="{65A99C7D-BBFA-439D-AC7D-1FDAB7664610}"/>
    <dgm:cxn modelId="{3C283E03-63B6-4240-81B2-417FA01F8AAD}" type="presOf" srcId="{302423C1-A432-46B4-A01C-5D864EAFC200}" destId="{14D106AE-2829-4F39-834F-3F3F73CED52A}" srcOrd="0" destOrd="0" presId="urn:microsoft.com/office/officeart/2005/8/layout/process1"/>
    <dgm:cxn modelId="{819BA540-CB7D-4F6F-B35F-BE4EB1480D58}" type="presOf" srcId="{07D11A20-99D3-4B84-9166-34C67D579EDA}" destId="{AA133112-AF9E-475D-A0CF-69E9D3036A33}" srcOrd="1" destOrd="0" presId="urn:microsoft.com/office/officeart/2005/8/layout/process1"/>
    <dgm:cxn modelId="{5E65D723-0C4E-44AB-840F-972C392DD8F7}" srcId="{DCC29C9A-638E-44A9-A86E-F2FAED192CC2}" destId="{302423C1-A432-46B4-A01C-5D864EAFC200}" srcOrd="0" destOrd="0" parTransId="{E6BDF767-2E01-4465-8686-7606C1DB04F6}" sibTransId="{07D11A20-99D3-4B84-9166-34C67D579EDA}"/>
    <dgm:cxn modelId="{9FE6C0B7-D21F-4264-AADC-F1012D03667F}" type="presOf" srcId="{DCC29C9A-638E-44A9-A86E-F2FAED192CC2}" destId="{6D523D5A-77D6-4B25-938B-5A5B547D0C5F}" srcOrd="0" destOrd="0" presId="urn:microsoft.com/office/officeart/2005/8/layout/process1"/>
    <dgm:cxn modelId="{3FFC0AE4-B1D1-4BEA-8751-CCECBB528226}" type="presParOf" srcId="{6D523D5A-77D6-4B25-938B-5A5B547D0C5F}" destId="{14D106AE-2829-4F39-834F-3F3F73CED52A}" srcOrd="0" destOrd="0" presId="urn:microsoft.com/office/officeart/2005/8/layout/process1"/>
    <dgm:cxn modelId="{DDE905AD-4669-4DED-AAB7-D82AD2A86407}" type="presParOf" srcId="{6D523D5A-77D6-4B25-938B-5A5B547D0C5F}" destId="{4640CB54-D7FE-4D97-BE0B-68E0DD156746}" srcOrd="1" destOrd="0" presId="urn:microsoft.com/office/officeart/2005/8/layout/process1"/>
    <dgm:cxn modelId="{0C45343C-93FE-4872-A1DE-8EF6A3463A70}" type="presParOf" srcId="{4640CB54-D7FE-4D97-BE0B-68E0DD156746}" destId="{AA133112-AF9E-475D-A0CF-69E9D3036A33}" srcOrd="0" destOrd="0" presId="urn:microsoft.com/office/officeart/2005/8/layout/process1"/>
    <dgm:cxn modelId="{E29DFF0F-40B2-4596-9480-692145FE9466}" type="presParOf" srcId="{6D523D5A-77D6-4B25-938B-5A5B547D0C5F}" destId="{4FBC66D8-4DDE-4F0B-A995-4A2FD5A2E2B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3986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Профессиональное обучение по программам профессиональной подготовки</a:t>
          </a:r>
          <a:endParaRPr lang="ru-RU" sz="1600" kern="1200" dirty="0">
            <a:latin typeface="Arial Narrow" pitchFamily="34" charset="0"/>
          </a:endParaRPr>
        </a:p>
      </dsp:txBody>
      <dsp:txXfrm>
        <a:off x="3986" y="0"/>
        <a:ext cx="2426948" cy="902218"/>
      </dsp:txXfrm>
    </dsp:sp>
    <dsp:sp modelId="{4640CB54-D7FE-4D97-BE0B-68E0DD156746}">
      <dsp:nvSpPr>
        <dsp:cNvPr id="0" name=""/>
        <dsp:cNvSpPr/>
      </dsp:nvSpPr>
      <dsp:spPr>
        <a:xfrm>
          <a:off x="2673629" y="317153"/>
          <a:ext cx="514513" cy="2679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Narrow" pitchFamily="34" charset="0"/>
          </a:endParaRPr>
        </a:p>
      </dsp:txBody>
      <dsp:txXfrm>
        <a:off x="2673629" y="317153"/>
        <a:ext cx="514513" cy="267910"/>
      </dsp:txXfrm>
    </dsp:sp>
    <dsp:sp modelId="{B971E83B-DDA4-4B4B-9F5C-23DA659C1300}">
      <dsp:nvSpPr>
        <dsp:cNvPr id="0" name=""/>
        <dsp:cNvSpPr/>
      </dsp:nvSpPr>
      <dsp:spPr>
        <a:xfrm>
          <a:off x="3401713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1-я рабочая профессия</a:t>
          </a:r>
          <a:endParaRPr lang="ru-RU" sz="1600" kern="1200" dirty="0">
            <a:latin typeface="Arial Narrow" pitchFamily="34" charset="0"/>
          </a:endParaRPr>
        </a:p>
      </dsp:txBody>
      <dsp:txXfrm>
        <a:off x="3401713" y="0"/>
        <a:ext cx="2426948" cy="90221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0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Инженер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 (без категории, 2 категории, 1 категории)</a:t>
          </a:r>
        </a:p>
      </dsp:txBody>
      <dsp:txXfrm>
        <a:off x="0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2537" y="317022"/>
          <a:ext cx="515619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2537" y="317022"/>
        <a:ext cx="515619" cy="268172"/>
      </dsp:txXfrm>
    </dsp:sp>
    <dsp:sp modelId="{1645CDEF-7DC2-4527-BEE0-43FE8E2E2DF2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Повышение квалификации (по категориям)</a:t>
          </a:r>
          <a:endParaRPr lang="ru-RU" sz="16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0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Начальник подразделения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 (без категории, 2 категории, 1 категории)</a:t>
          </a:r>
        </a:p>
      </dsp:txBody>
      <dsp:txXfrm>
        <a:off x="0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2537" y="317022"/>
          <a:ext cx="515619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2537" y="317022"/>
        <a:ext cx="515619" cy="268172"/>
      </dsp:txXfrm>
    </dsp:sp>
    <dsp:sp modelId="{1645CDEF-7DC2-4527-BEE0-43FE8E2E2DF2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Повышение квалификации (по категориям)</a:t>
          </a:r>
          <a:endParaRPr lang="ru-RU" sz="16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3986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Профессиональное обучение по программам переподготовки рабочих и служащих</a:t>
          </a:r>
          <a:endParaRPr lang="ru-RU" sz="1600" kern="1200" dirty="0">
            <a:latin typeface="Arial Narrow" pitchFamily="34" charset="0"/>
          </a:endParaRPr>
        </a:p>
      </dsp:txBody>
      <dsp:txXfrm>
        <a:off x="3986" y="0"/>
        <a:ext cx="2426948" cy="902218"/>
      </dsp:txXfrm>
    </dsp:sp>
    <dsp:sp modelId="{4640CB54-D7FE-4D97-BE0B-68E0DD156746}">
      <dsp:nvSpPr>
        <dsp:cNvPr id="0" name=""/>
        <dsp:cNvSpPr/>
      </dsp:nvSpPr>
      <dsp:spPr>
        <a:xfrm>
          <a:off x="2673629" y="317153"/>
          <a:ext cx="514513" cy="2679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Narrow" pitchFamily="34" charset="0"/>
          </a:endParaRPr>
        </a:p>
      </dsp:txBody>
      <dsp:txXfrm>
        <a:off x="2673629" y="317153"/>
        <a:ext cx="514513" cy="267910"/>
      </dsp:txXfrm>
    </dsp:sp>
    <dsp:sp modelId="{B971E83B-DDA4-4B4B-9F5C-23DA659C1300}">
      <dsp:nvSpPr>
        <dsp:cNvPr id="0" name=""/>
        <dsp:cNvSpPr/>
      </dsp:nvSpPr>
      <dsp:spPr>
        <a:xfrm>
          <a:off x="3401713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Дополнительная рабочая профессия  </a:t>
          </a:r>
          <a:endParaRPr lang="ru-RU" sz="1600" kern="1200" dirty="0">
            <a:latin typeface="Arial Narrow" pitchFamily="34" charset="0"/>
          </a:endParaRPr>
        </a:p>
      </dsp:txBody>
      <dsp:txXfrm>
        <a:off x="3401713" y="0"/>
        <a:ext cx="2426948" cy="9022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0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Профессиональное обучение по программам повышения квалификации рабочих и служащих</a:t>
          </a:r>
          <a:endParaRPr lang="ru-RU" sz="1600" kern="1200" dirty="0">
            <a:latin typeface="Arial Narrow" pitchFamily="34" charset="0"/>
          </a:endParaRPr>
        </a:p>
      </dsp:txBody>
      <dsp:txXfrm>
        <a:off x="0" y="0"/>
        <a:ext cx="2426948" cy="902218"/>
      </dsp:txXfrm>
    </dsp:sp>
    <dsp:sp modelId="{4640CB54-D7FE-4D97-BE0B-68E0DD156746}">
      <dsp:nvSpPr>
        <dsp:cNvPr id="0" name=""/>
        <dsp:cNvSpPr/>
      </dsp:nvSpPr>
      <dsp:spPr>
        <a:xfrm>
          <a:off x="2671636" y="317153"/>
          <a:ext cx="518738" cy="2679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1636" y="317153"/>
        <a:ext cx="518738" cy="267910"/>
      </dsp:txXfrm>
    </dsp:sp>
    <dsp:sp modelId="{4FBC66D8-4DDE-4F0B-A995-4A2FD5A2E2BB}">
      <dsp:nvSpPr>
        <dsp:cNvPr id="0" name=""/>
        <dsp:cNvSpPr/>
      </dsp:nvSpPr>
      <dsp:spPr>
        <a:xfrm>
          <a:off x="3405699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Последовательное совершенствование профессиональных знаний, умений, навыков </a:t>
          </a:r>
          <a:endParaRPr lang="ru-RU" sz="1600" kern="1200" dirty="0">
            <a:latin typeface="Arial Narrow" pitchFamily="34" charset="0"/>
          </a:endParaRPr>
        </a:p>
      </dsp:txBody>
      <dsp:txXfrm>
        <a:off x="3405699" y="0"/>
        <a:ext cx="2426948" cy="9022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0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Профессиональная переподготовка </a:t>
          </a:r>
          <a:br>
            <a:rPr lang="ru-RU" sz="1600" b="1" kern="1200" dirty="0" smtClean="0">
              <a:latin typeface="Arial Narrow" pitchFamily="34" charset="0"/>
            </a:rPr>
          </a:br>
          <a:r>
            <a:rPr lang="ru-RU" sz="1600" b="1" kern="1200" dirty="0" smtClean="0">
              <a:latin typeface="Arial Narrow" pitchFamily="34" charset="0"/>
            </a:rPr>
            <a:t>(не менее 250 часов)</a:t>
          </a:r>
          <a:endParaRPr lang="ru-RU" sz="1600" kern="1200" dirty="0">
            <a:latin typeface="Arial Narrow" pitchFamily="34" charset="0"/>
          </a:endParaRPr>
        </a:p>
      </dsp:txBody>
      <dsp:txXfrm>
        <a:off x="0" y="0"/>
        <a:ext cx="2426948" cy="902218"/>
      </dsp:txXfrm>
    </dsp:sp>
    <dsp:sp modelId="{4640CB54-D7FE-4D97-BE0B-68E0DD156746}">
      <dsp:nvSpPr>
        <dsp:cNvPr id="0" name=""/>
        <dsp:cNvSpPr/>
      </dsp:nvSpPr>
      <dsp:spPr>
        <a:xfrm>
          <a:off x="2670639" y="317153"/>
          <a:ext cx="516625" cy="2679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0639" y="317153"/>
        <a:ext cx="516625" cy="267910"/>
      </dsp:txXfrm>
    </dsp:sp>
    <dsp:sp modelId="{1645CDEF-7DC2-4527-BEE0-43FE8E2E2DF2}">
      <dsp:nvSpPr>
        <dsp:cNvPr id="0" name=""/>
        <dsp:cNvSpPr/>
      </dsp:nvSpPr>
      <dsp:spPr>
        <a:xfrm>
          <a:off x="3401713" y="0"/>
          <a:ext cx="2426948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Новая квалификация или компетенция для нового вида  профессиональной деятельности</a:t>
          </a:r>
          <a:endParaRPr lang="ru-RU" sz="1600" kern="1200" dirty="0">
            <a:latin typeface="Arial Narrow" pitchFamily="34" charset="0"/>
          </a:endParaRPr>
        </a:p>
      </dsp:txBody>
      <dsp:txXfrm>
        <a:off x="3401713" y="0"/>
        <a:ext cx="2426948" cy="9022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1139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Повышение квалификации </a:t>
          </a:r>
          <a:br>
            <a:rPr lang="ru-RU" sz="1600" b="1" kern="1200" dirty="0" smtClean="0">
              <a:latin typeface="Arial Narrow" pitchFamily="34" charset="0"/>
            </a:rPr>
          </a:br>
          <a:r>
            <a:rPr lang="ru-RU" sz="1600" b="1" kern="1200" dirty="0" smtClean="0">
              <a:latin typeface="Arial Narrow" pitchFamily="34" charset="0"/>
            </a:rPr>
            <a:t>(не менее 16 часов)</a:t>
          </a:r>
          <a:endParaRPr lang="ru-RU" sz="1600" kern="1200" dirty="0">
            <a:latin typeface="Arial Narrow" pitchFamily="34" charset="0"/>
          </a:endParaRPr>
        </a:p>
      </dsp:txBody>
      <dsp:txXfrm>
        <a:off x="1139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3391" y="317022"/>
          <a:ext cx="515015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3391" y="317022"/>
        <a:ext cx="515015" cy="268172"/>
      </dsp:txXfrm>
    </dsp:sp>
    <dsp:sp modelId="{93B6E6C6-DC1E-4502-A913-7DBFB4599F03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Совершенствование и/или развитие новой компетенции и/или повышение профессионального уровня</a:t>
          </a:r>
          <a:endParaRPr lang="ru-RU" sz="14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92EA8-649A-4AE6-8360-3DB3850345FB}">
      <dsp:nvSpPr>
        <dsp:cNvPr id="0" name=""/>
        <dsp:cNvSpPr/>
      </dsp:nvSpPr>
      <dsp:spPr>
        <a:xfrm>
          <a:off x="2759782" y="2876714"/>
          <a:ext cx="3187265" cy="1436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Электромонтер по обслуживанию подстанций -  ОП</a:t>
          </a:r>
          <a:endParaRPr lang="ru-RU" sz="1600" b="1" kern="1200" dirty="0">
            <a:latin typeface="Arial Narrow" pitchFamily="34" charset="0"/>
          </a:endParaRPr>
        </a:p>
      </dsp:txBody>
      <dsp:txXfrm>
        <a:off x="2759782" y="2876714"/>
        <a:ext cx="3187265" cy="1436548"/>
      </dsp:txXfrm>
    </dsp:sp>
    <dsp:sp modelId="{FF758B82-18B6-49AA-8681-6F90AFFCD692}">
      <dsp:nvSpPr>
        <dsp:cNvPr id="0" name=""/>
        <dsp:cNvSpPr/>
      </dsp:nvSpPr>
      <dsp:spPr>
        <a:xfrm rot="12900000">
          <a:off x="1468565" y="2977875"/>
          <a:ext cx="1527595" cy="580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B1688A-EEAA-4427-87DF-2AFB45AA9BCC}">
      <dsp:nvSpPr>
        <dsp:cNvPr id="0" name=""/>
        <dsp:cNvSpPr/>
      </dsp:nvSpPr>
      <dsp:spPr>
        <a:xfrm>
          <a:off x="825136" y="1296147"/>
          <a:ext cx="2683121" cy="1535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Работник по обслуживанию оборудования подстанций электрических сетей </a:t>
          </a:r>
          <a:r>
            <a:rPr lang="ru-RU" sz="1800" b="0" u="sng" kern="1200" dirty="0" smtClean="0">
              <a:latin typeface="Arial Narrow" pitchFamily="34" charset="0"/>
            </a:rPr>
            <a:t>- ПС</a:t>
          </a:r>
          <a:endParaRPr lang="ru-RU" sz="1800" b="0" u="sng" kern="1200" dirty="0">
            <a:latin typeface="Arial Narrow" pitchFamily="34" charset="0"/>
          </a:endParaRPr>
        </a:p>
      </dsp:txBody>
      <dsp:txXfrm>
        <a:off x="825136" y="1296147"/>
        <a:ext cx="2683121" cy="1535369"/>
      </dsp:txXfrm>
    </dsp:sp>
    <dsp:sp modelId="{88E1C7CB-374A-455B-91B7-63A3ECA18D3D}">
      <dsp:nvSpPr>
        <dsp:cNvPr id="0" name=""/>
        <dsp:cNvSpPr/>
      </dsp:nvSpPr>
      <dsp:spPr>
        <a:xfrm rot="16200000">
          <a:off x="3431465" y="1557098"/>
          <a:ext cx="1843898" cy="580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1869A-A49D-446D-9D92-65EB0B99F74B}">
      <dsp:nvSpPr>
        <dsp:cNvPr id="0" name=""/>
        <dsp:cNvSpPr/>
      </dsp:nvSpPr>
      <dsp:spPr>
        <a:xfrm>
          <a:off x="3385582" y="151233"/>
          <a:ext cx="1935664" cy="15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Матрица компетенций – ПАО «</a:t>
          </a:r>
          <a:r>
            <a:rPr lang="ru-RU" sz="1800" b="1" kern="1200" dirty="0" err="1" smtClean="0"/>
            <a:t>Россети</a:t>
          </a:r>
          <a:r>
            <a:rPr lang="ru-RU" sz="1800" b="1" kern="1200" dirty="0" smtClean="0"/>
            <a:t>»</a:t>
          </a:r>
          <a:endParaRPr lang="ru-RU" sz="1800" b="1" kern="1200" dirty="0"/>
        </a:p>
      </dsp:txBody>
      <dsp:txXfrm>
        <a:off x="3385582" y="151233"/>
        <a:ext cx="1935664" cy="1548531"/>
      </dsp:txXfrm>
    </dsp:sp>
    <dsp:sp modelId="{8CB3F7CD-95D6-4600-A783-631FCCB0C285}">
      <dsp:nvSpPr>
        <dsp:cNvPr id="0" name=""/>
        <dsp:cNvSpPr/>
      </dsp:nvSpPr>
      <dsp:spPr>
        <a:xfrm rot="19500000">
          <a:off x="5535730" y="2851207"/>
          <a:ext cx="1527595" cy="580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95A63A-1788-463F-97D0-74B052EC1FED}">
      <dsp:nvSpPr>
        <dsp:cNvPr id="0" name=""/>
        <dsp:cNvSpPr/>
      </dsp:nvSpPr>
      <dsp:spPr>
        <a:xfrm>
          <a:off x="5012922" y="1472370"/>
          <a:ext cx="3054420" cy="1182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Электрические станции, сети и системы – ФГОС СПО 13.02.03</a:t>
          </a:r>
          <a:endParaRPr lang="ru-RU" sz="1800" b="1" kern="1200" dirty="0">
            <a:latin typeface="Arial Narrow" pitchFamily="34" charset="0"/>
          </a:endParaRPr>
        </a:p>
      </dsp:txBody>
      <dsp:txXfrm>
        <a:off x="5012922" y="1472370"/>
        <a:ext cx="3054420" cy="11829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2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Электромонтер по обслуживанию подстанций 3-6-го разряда</a:t>
          </a:r>
          <a:endParaRPr lang="ru-RU" sz="1600" kern="1200" dirty="0">
            <a:latin typeface="Arial Narrow" pitchFamily="34" charset="0"/>
          </a:endParaRPr>
        </a:p>
      </dsp:txBody>
      <dsp:txXfrm>
        <a:off x="2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2539" y="317022"/>
          <a:ext cx="515618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Narrow" pitchFamily="34" charset="0"/>
          </a:endParaRPr>
        </a:p>
      </dsp:txBody>
      <dsp:txXfrm>
        <a:off x="2672539" y="317022"/>
        <a:ext cx="515618" cy="268172"/>
      </dsp:txXfrm>
    </dsp:sp>
    <dsp:sp modelId="{B971E83B-DDA4-4B4B-9F5C-23DA659C1300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1-я рабочая профессия</a:t>
          </a:r>
          <a:endParaRPr lang="ru-RU" sz="16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1139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Мастер</a:t>
          </a:r>
          <a:endParaRPr lang="ru-RU" sz="1600" kern="1200" dirty="0">
            <a:latin typeface="Arial Narrow" pitchFamily="34" charset="0"/>
          </a:endParaRPr>
        </a:p>
      </dsp:txBody>
      <dsp:txXfrm>
        <a:off x="1139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3391" y="317022"/>
          <a:ext cx="515015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 Narrow" pitchFamily="34" charset="0"/>
          </a:endParaRPr>
        </a:p>
      </dsp:txBody>
      <dsp:txXfrm>
        <a:off x="2673391" y="317022"/>
        <a:ext cx="515015" cy="268172"/>
      </dsp:txXfrm>
    </dsp:sp>
    <dsp:sp modelId="{B971E83B-DDA4-4B4B-9F5C-23DA659C1300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Повышение квалификации</a:t>
          </a:r>
          <a:endParaRPr lang="ru-RU" sz="16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106AE-2829-4F39-834F-3F3F73CED52A}">
      <dsp:nvSpPr>
        <dsp:cNvPr id="0" name=""/>
        <dsp:cNvSpPr/>
      </dsp:nvSpPr>
      <dsp:spPr>
        <a:xfrm>
          <a:off x="0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Старший мастер</a:t>
          </a:r>
          <a:endParaRPr lang="ru-RU" sz="1600" kern="1200" dirty="0">
            <a:latin typeface="Arial Narrow" pitchFamily="34" charset="0"/>
          </a:endParaRPr>
        </a:p>
      </dsp:txBody>
      <dsp:txXfrm>
        <a:off x="0" y="0"/>
        <a:ext cx="2429320" cy="902218"/>
      </dsp:txXfrm>
    </dsp:sp>
    <dsp:sp modelId="{4640CB54-D7FE-4D97-BE0B-68E0DD156746}">
      <dsp:nvSpPr>
        <dsp:cNvPr id="0" name=""/>
        <dsp:cNvSpPr/>
      </dsp:nvSpPr>
      <dsp:spPr>
        <a:xfrm>
          <a:off x="2672537" y="317022"/>
          <a:ext cx="515619" cy="268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 Narrow" pitchFamily="34" charset="0"/>
          </a:endParaRPr>
        </a:p>
      </dsp:txBody>
      <dsp:txXfrm>
        <a:off x="2672537" y="317022"/>
        <a:ext cx="515619" cy="268172"/>
      </dsp:txXfrm>
    </dsp:sp>
    <dsp:sp modelId="{4FBC66D8-4DDE-4F0B-A995-4A2FD5A2E2BB}">
      <dsp:nvSpPr>
        <dsp:cNvPr id="0" name=""/>
        <dsp:cNvSpPr/>
      </dsp:nvSpPr>
      <dsp:spPr>
        <a:xfrm>
          <a:off x="3402188" y="0"/>
          <a:ext cx="2429320" cy="902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</a:rPr>
            <a:t>Повышение квалификации</a:t>
          </a:r>
          <a:endParaRPr lang="ru-RU" sz="1600" kern="1200" dirty="0">
            <a:latin typeface="Arial Narrow" pitchFamily="34" charset="0"/>
          </a:endParaRPr>
        </a:p>
      </dsp:txBody>
      <dsp:txXfrm>
        <a:off x="3402188" y="0"/>
        <a:ext cx="2429320" cy="90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F697-A750-43E4-A868-61AF43298FE1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0B9C-9154-453F-A729-CFC941BFF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556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717C1D-2E49-49E3-8241-B85E2560FF37}" type="datetimeFigureOut">
              <a:rPr lang="ru-RU"/>
              <a:pPr>
                <a:defRPr/>
              </a:pPr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AA40CA-1897-4327-A894-BD3EC745A2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7039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Приказ </a:t>
            </a:r>
            <a:r>
              <a:rPr lang="ru-RU" sz="1200" b="1" dirty="0" err="1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Минсоцтруда</a:t>
            </a:r>
            <a:r>
              <a:rPr lang="ru-RU" sz="1200" b="1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России от 29 апреля 2013 г. № 170н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A40CA-1897-4327-A894-BD3EC745A22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обобщенная функция распадается на трудовые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A40CA-1897-4327-A894-BD3EC745A22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A40CA-1897-4327-A894-BD3EC745A22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A40CA-1897-4327-A894-BD3EC745A22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 УТВЕРЖДЕНИИ ПЕРЕЧНЯ ПРОФЕССИЙ РАБОЧИХ, ДОЛЖНОСТЕЙ СЛУЖАЩИХ, ПО КОТОРЫМ ОСУЩЕСТВЛЯЕТСЯ ПРОФЕССИОНАЛЬНОЕ ОБУЧЕНИЕ 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Утверждено Решением ЭСПК от 07.09.2017 г. № 3-2017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Чемпионат сквозных рабочих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WSHT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Пенза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A40CA-1897-4327-A894-BD3EC745A227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492E-638E-46E7-A9BF-45CF9A2CB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114A-4C96-4256-81D2-6A7517FA5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6135-73A3-4D88-8039-5FDD5F985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CC91-FDD2-498A-87DD-6D131B647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3D6E-6242-42E8-B401-17DAE825B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1659-A19D-4206-9BFB-F117F8B42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DD6F-E939-48D1-B1B3-01CAB13A8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50CD-19A1-422A-ADF5-83088B3C7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4F85-A331-468A-9BE3-CFFFB951C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0742-141A-42BB-B905-A526CB8D5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C9F5-3EC3-42A5-AA80-6A93CFA61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85D438-9F34-422C-966E-B8079965D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tandart.rosmintrud.ru/obshchiy-informatsionnyy-blok/natsionalnyy-reestr-professionalnykh-standartov/reestr-professionalnykh-standartov/ArchivePS/%D0%AD%D0%BB%D0%B5%D0%BA%D1%82%D1%80%D0%BE%D1%8D%D0%BD%D0%B5%D1%80%D0%B3%D0%B5%D1%82%D0%B8%D0%BA%D0%B0/%D0%9F%D0%A1_828_%D0%A0%D0%B0%D0%B1%D0%BE%D1%82%D0%BD%D0%B8%D0%BA%20%D0%BF%D0%BE%20%D0%BE%D0%B1%D1%81%D0%BB%D1%83%D0%B6%D0%B8%D0%B2%D0%B0%D0%BD%D0%B8%D1%8E%20%D0%BE%D0%B1%D0%BE%D1%80%D1%83%D0%B4%D0%BE%D0%B2%D0%B0%D0%BD%D0%B8%D1%8F%20%D0%BF%D0%BE%D0%B4%D1%81%D1%82%D0%B0%D0%BD%D1%86%D0%B8%D0%B9%20%D1%8D%D0%BB%D0%B5%D0%BA%D1%82%D1%80%D0%B8%D1%87%D0%B5%D1%81%D0%BA%D0%B8%D1%85%20%D1%81%D0%B5%D1%82%D0%B5%D0%B9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E6EB7EAD22800C39BD6DA11E8650E00CF8BE253158125F68654BA6518A216FA86D3FE31AFC13674DCo8L" TargetMode="External"/><Relationship Id="rId2" Type="http://schemas.openxmlformats.org/officeDocument/2006/relationships/hyperlink" Target="consultantplus://offline/ref=4E6EB7EAD22800C39BD6DA11E8650E00CF88ED56128E25F68654BA6518DAo2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 txBox="1">
            <a:spLocks/>
          </p:cNvSpPr>
          <p:nvPr/>
        </p:nvSpPr>
        <p:spPr bwMode="auto">
          <a:xfrm>
            <a:off x="0" y="6453189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09638">
              <a:spcBef>
                <a:spcPct val="20000"/>
              </a:spcBef>
            </a:pPr>
            <a:endParaRPr lang="ru-RU" altLang="ru-RU" dirty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250825" y="4437063"/>
            <a:ext cx="4176713" cy="1470025"/>
          </a:xfrm>
        </p:spPr>
        <p:txBody>
          <a:bodyPr rtlCol="0">
            <a:noAutofit/>
          </a:bodyPr>
          <a:lstStyle/>
          <a:p>
            <a:pPr defTabSz="1001843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itchFamily="34" charset="0"/>
              </a:rPr>
              <a:t>СТРАТЕГИЧЕСКАЯ СЕССИЯ 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«ЭФФЕКТИВНЫЕ ИНСТРУМЕНТЫ ОЦЕНКИ КВАЛИФИКАЦИИ»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 ноября 2017 года</a:t>
            </a:r>
            <a:br>
              <a:rPr lang="ru-RU" sz="2000" b="1" dirty="0" smtClean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endParaRPr lang="ru-RU" sz="2000" b="1" dirty="0"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5219700" y="2420759"/>
            <a:ext cx="360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defTabSz="909638"/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Морозова Элина Васильевна, </a:t>
            </a:r>
          </a:p>
          <a:p>
            <a:pPr defTabSz="909638"/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Начальник Управления реализации и развития образовательных программ Учебного центра «МРСК Урала»</a:t>
            </a:r>
            <a:endParaRPr lang="ru-RU" alt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Arial Narrow" pitchFamily="34" charset="0"/>
              </a:rPr>
              <a:t/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СТАТЬЯ 12. ОБРАЗОВАТЕЛЬНЫЕ ПРОГРАММЫ </a:t>
            </a:r>
            <a:r>
              <a:rPr lang="ru-RU" sz="2800" b="1" smtClean="0">
                <a:latin typeface="Arial Narrow" pitchFamily="34" charset="0"/>
              </a:rPr>
              <a:t/>
            </a:r>
            <a:br>
              <a:rPr lang="ru-RU" sz="2800" b="1" smtClean="0">
                <a:latin typeface="Arial Narrow" pitchFamily="34" charset="0"/>
              </a:rPr>
            </a:br>
            <a:r>
              <a:rPr lang="ru-RU" sz="2800" b="1" smtClean="0">
                <a:latin typeface="Arial Narrow" pitchFamily="34" charset="0"/>
              </a:rPr>
              <a:t>273-ФЗ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8051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2) основные профессиональные образовательные программы: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а) образовательные программы среднего профессионального образования - программы подготовки квалифицированных рабочих, служащих, программы подготовки специалистов среднего звена;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б) образовательные программы высшего образования - программы </a:t>
            </a:r>
            <a:r>
              <a:rPr lang="ru-RU" sz="2000" dirty="0" err="1" smtClean="0">
                <a:latin typeface="Arial Narrow" pitchFamily="34" charset="0"/>
              </a:rPr>
              <a:t>бакалавриата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программы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специалитета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программы</a:t>
            </a:r>
            <a:r>
              <a:rPr lang="ru-RU" sz="2000" dirty="0" smtClean="0">
                <a:latin typeface="Arial Narrow" pitchFamily="34" charset="0"/>
              </a:rPr>
              <a:t> магистратуры, программы подготовки научно-педагогических кадров в аспирантуре (адъюнктуре), программы ординатуры, программы </a:t>
            </a:r>
            <a:r>
              <a:rPr lang="ru-RU" sz="2000" dirty="0" err="1" smtClean="0">
                <a:latin typeface="Arial Narrow" pitchFamily="34" charset="0"/>
              </a:rPr>
              <a:t>ассистентуры-стажировки</a:t>
            </a:r>
            <a:r>
              <a:rPr lang="ru-RU" sz="2000" dirty="0" smtClean="0">
                <a:latin typeface="Arial Narrow" pitchFamily="34" charset="0"/>
              </a:rPr>
              <a:t>;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3)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основные программы профессионального обучения </a:t>
            </a:r>
            <a:r>
              <a:rPr lang="ru-RU" sz="2400" dirty="0" smtClean="0">
                <a:latin typeface="Arial Narrow" pitchFamily="34" charset="0"/>
              </a:rPr>
              <a:t>- программы профессиональной </a:t>
            </a:r>
            <a:r>
              <a:rPr lang="ru-RU" sz="2400" u="sng" dirty="0" smtClean="0">
                <a:latin typeface="Arial Narrow" pitchFamily="34" charset="0"/>
              </a:rPr>
              <a:t>подготовки по профессиям </a:t>
            </a:r>
            <a:r>
              <a:rPr lang="ru-RU" sz="2400" dirty="0" smtClean="0">
                <a:latin typeface="Arial Narrow" pitchFamily="34" charset="0"/>
              </a:rPr>
              <a:t>рабочих, должностям служащих, программы </a:t>
            </a:r>
            <a:r>
              <a:rPr lang="ru-RU" sz="2400" u="sng" dirty="0" smtClean="0">
                <a:latin typeface="Arial Narrow" pitchFamily="34" charset="0"/>
              </a:rPr>
              <a:t>переподготовки</a:t>
            </a:r>
            <a:r>
              <a:rPr lang="ru-RU" sz="2400" dirty="0" smtClean="0">
                <a:latin typeface="Arial Narrow" pitchFamily="34" charset="0"/>
              </a:rPr>
              <a:t> рабочих, служащих, программы </a:t>
            </a:r>
            <a:r>
              <a:rPr lang="ru-RU" sz="2400" u="sng" dirty="0" smtClean="0">
                <a:latin typeface="Arial Narrow" pitchFamily="34" charset="0"/>
              </a:rPr>
              <a:t>повышения квалификации </a:t>
            </a:r>
            <a:r>
              <a:rPr lang="ru-RU" sz="2400" dirty="0" smtClean="0">
                <a:latin typeface="Arial Narrow" pitchFamily="34" charset="0"/>
              </a:rPr>
              <a:t>рабочих, служащих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ПОНЯТИЕ КВАЛИФИКАЦИИ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 Narrow" pitchFamily="34" charset="0"/>
              </a:rPr>
              <a:t>Квалификация (образование)</a:t>
            </a:r>
            <a:r>
              <a:rPr lang="ru-RU" sz="2400" dirty="0" smtClean="0">
                <a:latin typeface="Arial Narrow" pitchFamily="34" charset="0"/>
              </a:rPr>
              <a:t> — уровень подготовки выпускников профессиональных образовательных организаций или образовательных организаций высшего образования.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Словарь кадровика </a:t>
            </a:r>
            <a:r>
              <a:rPr lang="ru-RU" sz="2400" b="1" dirty="0" smtClean="0">
                <a:latin typeface="Arial Narrow" pitchFamily="34" charset="0"/>
              </a:rPr>
              <a:t>Квалификация - </a:t>
            </a:r>
            <a:r>
              <a:rPr lang="ru-RU" sz="2400" dirty="0" smtClean="0">
                <a:latin typeface="Arial Narrow" pitchFamily="34" charset="0"/>
              </a:rPr>
              <a:t>это уровень знаний, умений, профессиональных навыков и опыта работы работника. </a:t>
            </a:r>
          </a:p>
          <a:p>
            <a:pPr>
              <a:buNone/>
            </a:pPr>
            <a:r>
              <a:rPr lang="ru-RU" sz="2400" b="1" dirty="0" smtClean="0">
                <a:latin typeface="Arial Narrow" pitchFamily="34" charset="0"/>
              </a:rPr>
              <a:t>Профессиональный стандарт - </a:t>
            </a:r>
            <a:r>
              <a:rPr lang="ru-RU" sz="2400" dirty="0" smtClean="0">
                <a:latin typeface="Arial Narrow" pitchFamily="34" charset="0"/>
              </a:rPr>
              <a:t>характеристика квалификации, необходимой работнику для осуществления определенного вида профессиональной деятельности,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в том числе выполнения определенной трудовой функции</a:t>
            </a:r>
          </a:p>
          <a:p>
            <a:pPr>
              <a:buNone/>
            </a:pPr>
            <a:r>
              <a:rPr lang="ru-RU" sz="1800" dirty="0" smtClean="0">
                <a:latin typeface="Arial Narrow" pitchFamily="34" charset="0"/>
              </a:rPr>
              <a:t>Федеральным законом от 03.12.2012 № 236-Ф3 «О внесении изменений в Трудовой кодекс Российской Федерации и статью 1 Федерального закона "О техническом регулировании"» глава 31 ТК РФ была дополнена статьей 195.1, в которой даны нормативные определения понятий «квалификация» и «профессиональный стандарт».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ПОНЯТИЯ, ИСПОЛЬЗУЕМЫЕ В ПРОФСТАНДАРТАХ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7"/>
          </a:xfrm>
        </p:spPr>
        <p:txBody>
          <a:bodyPr/>
          <a:lstStyle/>
          <a:p>
            <a:pPr lvl="0"/>
            <a:r>
              <a:rPr lang="ru-RU" sz="2400" b="1" dirty="0" smtClean="0">
                <a:latin typeface="Arial Narrow" pitchFamily="34" charset="0"/>
              </a:rPr>
              <a:t>вид профессиональной деятельности </a:t>
            </a:r>
            <a:r>
              <a:rPr lang="ru-RU" sz="2400" dirty="0" smtClean="0">
                <a:latin typeface="Arial Narrow" pitchFamily="34" charset="0"/>
              </a:rPr>
              <a:t>– совокупность обобщенных трудовых функций, имеющих близкий характер, результаты и условия труда</a:t>
            </a:r>
          </a:p>
          <a:p>
            <a:pPr lvl="0"/>
            <a:r>
              <a:rPr lang="ru-RU" sz="2400" b="1" dirty="0" smtClean="0">
                <a:latin typeface="Arial Narrow" pitchFamily="34" charset="0"/>
              </a:rPr>
              <a:t>обобщенная трудовая функция </a:t>
            </a:r>
            <a:r>
              <a:rPr lang="ru-RU" sz="2400" dirty="0" smtClean="0">
                <a:latin typeface="Arial Narrow" pitchFamily="34" charset="0"/>
              </a:rPr>
              <a:t>– совокупность связанных между собой трудовых функций, сложившаяся в результате разделения труда в конкретном производственном (или бизнес) процессе</a:t>
            </a:r>
          </a:p>
          <a:p>
            <a:pPr lvl="0"/>
            <a:r>
              <a:rPr lang="ru-RU" sz="2400" b="1" dirty="0" smtClean="0">
                <a:latin typeface="Arial Narrow" pitchFamily="34" charset="0"/>
              </a:rPr>
              <a:t>трудовая функция </a:t>
            </a:r>
            <a:r>
              <a:rPr lang="ru-RU" sz="2400" dirty="0" smtClean="0">
                <a:latin typeface="Arial Narrow" pitchFamily="34" charset="0"/>
              </a:rPr>
              <a:t>(для целей Рекомендаций) – система трудовых действий в рамках обобщенной трудовой функции</a:t>
            </a:r>
          </a:p>
          <a:p>
            <a:pPr lvl="0"/>
            <a:r>
              <a:rPr lang="ru-RU" sz="2400" b="1" dirty="0" smtClean="0">
                <a:latin typeface="Arial Narrow" pitchFamily="34" charset="0"/>
              </a:rPr>
              <a:t>трудовое действие </a:t>
            </a:r>
            <a:r>
              <a:rPr lang="ru-RU" sz="2400" dirty="0" smtClean="0">
                <a:latin typeface="Arial Narrow" pitchFamily="34" charset="0"/>
              </a:rPr>
              <a:t>– процесс взаимодействия работника с предметом труда, при котором достигается определенная задача.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07288" cy="922113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/>
            </a:r>
            <a:br>
              <a:rPr lang="ru-RU" altLang="ru-RU" sz="2000" b="1" dirty="0" smtClean="0">
                <a:latin typeface="Arial Narrow" pitchFamily="34" charset="0"/>
              </a:rPr>
            </a:br>
            <a:r>
              <a:rPr lang="ru-RU" altLang="ru-RU" sz="2000" b="1" dirty="0" smtClean="0">
                <a:latin typeface="Arial Narrow" pitchFamily="34" charset="0"/>
              </a:rPr>
              <a:t/>
            </a:r>
            <a:br>
              <a:rPr lang="ru-RU" altLang="ru-RU" sz="2000" b="1" dirty="0" smtClean="0">
                <a:latin typeface="Arial Narrow" pitchFamily="34" charset="0"/>
              </a:rPr>
            </a:br>
            <a:r>
              <a:rPr lang="ru-RU" altLang="ru-RU" sz="2000" b="1" dirty="0" smtClean="0">
                <a:latin typeface="Arial Narrow" pitchFamily="34" charset="0"/>
              </a:rPr>
              <a:t/>
            </a:r>
            <a:br>
              <a:rPr lang="ru-RU" altLang="ru-RU" sz="2000" b="1" dirty="0" smtClean="0">
                <a:latin typeface="Arial Narrow" pitchFamily="34" charset="0"/>
              </a:rPr>
            </a:br>
            <a:r>
              <a:rPr lang="ru-RU" altLang="ru-RU" sz="2000" b="1" dirty="0" smtClean="0">
                <a:latin typeface="Arial Narrow" pitchFamily="34" charset="0"/>
              </a:rPr>
              <a:t/>
            </a:r>
            <a:br>
              <a:rPr lang="ru-RU" altLang="ru-RU" sz="2000" b="1" dirty="0" smtClean="0">
                <a:latin typeface="Arial Narrow" pitchFamily="34" charset="0"/>
              </a:rPr>
            </a:br>
            <a:r>
              <a:rPr lang="ru-RU" altLang="ru-RU" sz="2000" b="1" dirty="0" smtClean="0">
                <a:latin typeface="Arial Narrow" pitchFamily="34" charset="0"/>
              </a:rPr>
              <a:t>УРОВНИ КВАЛИФИКАЦИИ В ЦЕЛЯХ РАЗРАБОТКИ ПРОЕКТОВ ПРОФЕССИОНАЛЬНЫХ СТАНДАРТОВ </a:t>
            </a:r>
            <a:br>
              <a:rPr lang="ru-RU" altLang="ru-RU" sz="2000" b="1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Утверждены приказом Министерства труда и социальной защиты Российской Федерации от « 12 » апреля 2013 г. №148н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268760"/>
          <a:ext cx="8712968" cy="495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28191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Полномочия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 умений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пути достижения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уровня квалификации</a:t>
                      </a:r>
                      <a:endParaRPr lang="ru-RU" dirty="0"/>
                    </a:p>
                  </a:txBody>
                  <a:tcPr/>
                </a:tc>
              </a:tr>
              <a:tr h="1041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1. Деятельность под руководством.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Индивидуальная ответственность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Выполнение стандартных заданий (обычно физический труд)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Применение элементарных фактических знаний и (или) ограниченного круга специальных знаний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Краткосрочное обучение или инструктаж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Практический опыт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6295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 Деятельность под руководством с элементами самостоятельности при выполнении знакомых заданий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Индивидуальная ответственность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Выполнение стандартных заданий.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Выбор способа действия по инструкции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Корректировка дей­ствий с учетом условий их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Применение специальных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Основные программы профессионального обучения программы профессиональной подго­товки по профессиям рабочих, должностям служащих, программы переподготовки рабочих, служащих (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как правило, не менее 2 месяцев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Практический опыт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2695"/>
          </a:xfrm>
        </p:spPr>
        <p:txBody>
          <a:bodyPr anchor="t"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Сопоставление используемых терминов (в системах: трудовые отношения и образовательные отношения)</a:t>
            </a:r>
            <a:endParaRPr lang="ru-RU" altLang="ru-RU" sz="20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692698"/>
          <a:ext cx="8568952" cy="562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811"/>
                <a:gridCol w="4585141"/>
              </a:tblGrid>
              <a:tr h="663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Вид профессиональной деятельности</a:t>
                      </a:r>
                      <a:endParaRPr lang="ru-RU" baseline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/>
                        </a:rPr>
                        <a:t>Присваиваемая квалификация,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effectLst/>
                        </a:rPr>
                        <a:t>профессия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</a:tr>
              <a:tr h="94999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Требования к образованию и обучению/Особые условия допуска к работе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Категория слушателей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66499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Особые условия допуска к работе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и к содержанию программы, и к входному контролю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Обобщенная трудовая функция</a:t>
                      </a:r>
                    </a:p>
                    <a:p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Цель программы обучения (готовность к выполнению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работ)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5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Трудовая функция</a:t>
                      </a:r>
                    </a:p>
                    <a:p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 освоения программы (Профессиональная компетенция)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Трудовое действие</a:t>
                      </a:r>
                    </a:p>
                    <a:p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Требования к квалификационному экзамену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Необходимые знания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устному экзамену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этап квалификационного экзамена)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499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Необходимые умения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Требования к практической квалификационной работе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5496" y="1196752"/>
          <a:ext cx="88924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Основания  для разработки программы профессиональной подготовки</a:t>
            </a:r>
            <a:endParaRPr lang="en-US" altLang="ru-RU" sz="2000" b="1" dirty="0" smtClean="0">
              <a:latin typeface="Arial Narrow" pitchFamily="34" charset="0"/>
            </a:endParaRPr>
          </a:p>
        </p:txBody>
      </p:sp>
      <p:sp>
        <p:nvSpPr>
          <p:cNvPr id="5" name="Номер слайда 13"/>
          <p:cNvSpPr txBox="1">
            <a:spLocks/>
          </p:cNvSpPr>
          <p:nvPr/>
        </p:nvSpPr>
        <p:spPr>
          <a:xfrm>
            <a:off x="3491880" y="64482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64704" y="319361"/>
            <a:ext cx="8229600" cy="561975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Построение матрицы компетенций (на примере ПС «Работник по обслуживанию оборудования подстанций электрических сетей»)</a:t>
            </a:r>
            <a:endParaRPr lang="en-US" altLang="ru-RU" sz="2000" b="1" dirty="0" smtClean="0">
              <a:latin typeface="Arial Narrow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660704" y="6400974"/>
            <a:ext cx="2133600" cy="365125"/>
          </a:xfrm>
        </p:spPr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pSp>
        <p:nvGrpSpPr>
          <p:cNvPr id="2" name="Группа 24"/>
          <p:cNvGrpSpPr/>
          <p:nvPr/>
        </p:nvGrpSpPr>
        <p:grpSpPr>
          <a:xfrm>
            <a:off x="251520" y="1025351"/>
            <a:ext cx="8892480" cy="5112568"/>
            <a:chOff x="179512" y="1340768"/>
            <a:chExt cx="8892480" cy="4896544"/>
          </a:xfrm>
        </p:grpSpPr>
        <p:graphicFrame>
          <p:nvGraphicFramePr>
            <p:cNvPr id="16" name="Схема 15"/>
            <p:cNvGraphicFramePr/>
            <p:nvPr/>
          </p:nvGraphicFramePr>
          <p:xfrm>
            <a:off x="179512" y="1340768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Схема 12"/>
            <p:cNvGraphicFramePr/>
            <p:nvPr/>
          </p:nvGraphicFramePr>
          <p:xfrm>
            <a:off x="179512" y="2348880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4" name="Схема 13"/>
            <p:cNvGraphicFramePr/>
            <p:nvPr/>
          </p:nvGraphicFramePr>
          <p:xfrm>
            <a:off x="179512" y="3356992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5" name="Схема 14"/>
            <p:cNvGraphicFramePr/>
            <p:nvPr/>
          </p:nvGraphicFramePr>
          <p:xfrm>
            <a:off x="179512" y="4365104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pSp>
          <p:nvGrpSpPr>
            <p:cNvPr id="3" name="Группа 20"/>
            <p:cNvGrpSpPr/>
            <p:nvPr/>
          </p:nvGrpSpPr>
          <p:grpSpPr>
            <a:xfrm>
              <a:off x="6444208" y="2492896"/>
              <a:ext cx="534090" cy="648072"/>
              <a:chOff x="2772406" y="292995"/>
              <a:chExt cx="534090" cy="278104"/>
            </a:xfrm>
          </p:grpSpPr>
          <p:sp>
            <p:nvSpPr>
              <p:cNvPr id="22" name="Стрелка вправо 21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sp>
          <p:nvSpPr>
            <p:cNvPr id="27" name="Правая фигурная скобка 26"/>
            <p:cNvSpPr/>
            <p:nvPr/>
          </p:nvSpPr>
          <p:spPr>
            <a:xfrm>
              <a:off x="6156176" y="1340768"/>
              <a:ext cx="144016" cy="2880320"/>
            </a:xfrm>
            <a:prstGeom prst="rightBrace">
              <a:avLst/>
            </a:prstGeom>
            <a:ln w="571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itchFamily="34" charset="0"/>
              </a:endParaRPr>
            </a:p>
          </p:txBody>
        </p:sp>
        <p:grpSp>
          <p:nvGrpSpPr>
            <p:cNvPr id="4" name="Группа 27"/>
            <p:cNvGrpSpPr/>
            <p:nvPr/>
          </p:nvGrpSpPr>
          <p:grpSpPr>
            <a:xfrm>
              <a:off x="6444208" y="4437112"/>
              <a:ext cx="534090" cy="648072"/>
              <a:chOff x="2772406" y="292995"/>
              <a:chExt cx="534090" cy="278104"/>
            </a:xfrm>
          </p:grpSpPr>
          <p:sp>
            <p:nvSpPr>
              <p:cNvPr id="29" name="Стрелка вправо 28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grpSp>
          <p:nvGrpSpPr>
            <p:cNvPr id="5" name="Группа 30"/>
            <p:cNvGrpSpPr/>
            <p:nvPr/>
          </p:nvGrpSpPr>
          <p:grpSpPr>
            <a:xfrm>
              <a:off x="6444208" y="5445224"/>
              <a:ext cx="534090" cy="648072"/>
              <a:chOff x="2772406" y="292995"/>
              <a:chExt cx="534090" cy="278104"/>
            </a:xfrm>
          </p:grpSpPr>
          <p:sp>
            <p:nvSpPr>
              <p:cNvPr id="32" name="Стрелка вправо 31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3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sp>
          <p:nvSpPr>
            <p:cNvPr id="34" name="Скругленный прямоугольник 33"/>
            <p:cNvSpPr/>
            <p:nvPr/>
          </p:nvSpPr>
          <p:spPr>
            <a:xfrm>
              <a:off x="7020272" y="2276872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Свидетельство</a:t>
              </a:r>
              <a:endParaRPr lang="ru-RU" sz="1600" b="1" dirty="0">
                <a:latin typeface="Arial Narrow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7020272" y="5301208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Удостоверение</a:t>
              </a:r>
              <a:r>
                <a:rPr lang="ru-RU" sz="1600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ru-RU" sz="1600" dirty="0" smtClean="0">
                  <a:latin typeface="Arial Narrow" pitchFamily="34" charset="0"/>
                </a:rPr>
                <a:t>о повышении квалификации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7020272" y="4293096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Диплом</a:t>
              </a:r>
              <a:r>
                <a:rPr lang="ru-RU" sz="1600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ru-RU" sz="1600" dirty="0" smtClean="0">
                  <a:latin typeface="Arial Narrow" pitchFamily="34" charset="0"/>
                </a:rPr>
                <a:t>о профессиональной переподготовке (кадровый резерв)</a:t>
              </a:r>
              <a:endParaRPr lang="ru-RU" sz="1600" dirty="0">
                <a:latin typeface="Arial Narrow" pitchFamily="34" charset="0"/>
              </a:endParaRPr>
            </a:p>
          </p:txBody>
        </p:sp>
      </p:grpSp>
      <p:sp>
        <p:nvSpPr>
          <p:cNvPr id="24" name="Номер слайда 13"/>
          <p:cNvSpPr txBox="1">
            <a:spLocks/>
          </p:cNvSpPr>
          <p:nvPr/>
        </p:nvSpPr>
        <p:spPr>
          <a:xfrm>
            <a:off x="3599384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251520" y="5263086"/>
          <a:ext cx="5832648" cy="9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Описание трудовых функций, входящих в профессиональный стандарт 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(функциональная карта вида профессиональной деятельности)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142984"/>
          <a:ext cx="8715437" cy="5127000"/>
        </p:xfrm>
        <a:graphic>
          <a:graphicData uri="http://schemas.openxmlformats.org/drawingml/2006/table">
            <a:tbl>
              <a:tblPr/>
              <a:tblGrid>
                <a:gridCol w="357190"/>
                <a:gridCol w="2071702"/>
                <a:gridCol w="642942"/>
                <a:gridCol w="4172363"/>
                <a:gridCol w="605600"/>
                <a:gridCol w="865640"/>
              </a:tblGrid>
              <a:tr h="16338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Обобщенные трудовые функции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Трудовые функции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квали</a:t>
                      </a: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фикации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уровень (подуровень) квалификации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работ по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ремонту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оборудования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распределительных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устройств подстанций напряжением до 35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Производство вспомогательных и подготовительных работ по ремонту оборудования распределительных устройств подстанций напряжением до 35 кВ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A/01.3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Ремонт оборудования распределительных устройств подстанций напряжением до 35 кВ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A/02.3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работ по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обслу-живанию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оборудования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под-станций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напряжением 35–750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Производство вспомогательных и подготовительных работ на закрепленном оборудовании подстанций напряжением 35–750 кВ под руководством персонала более высокой квалификации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B/01.3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Техническое обслуживание закрепленного оборудования подстанций напряжением 35–750 кВ под руководством персонала более высокой квалификации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B/02.3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9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 производство работ по обслуживанию оборудования подстанций напряжением 35–750 кВ по наряду или распоряжению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Техническое обслуживание оборудования подстанций напряжением 35–750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C/01.4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Выполнение функций производителя работ по обслуживанию оборудования подстанций напряжением 35–750 кВ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C/02.4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58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производство работ по ремонту оборудования распределительных устройств подстанций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напряжением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110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Производство вспомогательных и подготовительных работ по ремонту оборудования распределительных устройств подстанций напряжением до 110кВ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D/01.4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Ремонт оборудования распределительных устройств подстанций напряжением до 110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D/02.4</a:t>
                      </a:r>
                      <a:endParaRPr lang="ru-RU" sz="105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функций производителя работ по ремонту оборудования распределительных устройств подстанций напряжением до 110 кВ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D/03.4</a:t>
                      </a:r>
                      <a:endParaRPr lang="ru-RU" sz="105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Описание трудовых функций, входящих в профессиональный стандарт 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(функциональная карта вида профессиональной деятельности)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1179905"/>
          <a:ext cx="8715438" cy="4963739"/>
        </p:xfrm>
        <a:graphic>
          <a:graphicData uri="http://schemas.openxmlformats.org/drawingml/2006/table">
            <a:tbl>
              <a:tblPr/>
              <a:tblGrid>
                <a:gridCol w="428629"/>
                <a:gridCol w="2214578"/>
                <a:gridCol w="642942"/>
                <a:gridCol w="3958049"/>
                <a:gridCol w="605600"/>
                <a:gridCol w="865640"/>
              </a:tblGrid>
              <a:tr h="296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Обобщенные трудовые функции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Трудовые функции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квали-фикации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уровень (подуровень) квалификации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производство работ по ремонту оборудования распределительных устройств подстанций напряжением до 330 кВ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работ по ремонту оборудования распределительных устройств подстанций напряжением до 330 кВ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E/01.4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функций производителя работ по ремонту оборудования распределительных устройств подстанций напряжением до 330 кВ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E/02.4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производство работ по ремонту оборудования распределительных устройств подстанций напряжением 330–750 кВ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работ по ремонту оборудования распределительных устройств подстанций напряжением до 750 кВ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F/01.4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функций производителя работ по ремонту оборудования распределительных устройств подстанций напряжением до 750 кВ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F/02.4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Документационное сопровождение деятельности по техническому обслуживанию и ремонту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Свод и учет первичных данных по техническому обслуживанию и ремонту оборудования подстанций 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G/01.4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Ведение документации по техническому обслуживанию и ремонту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G/02.4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контроль работы бригады по техническому обслуживанию и ремонту оборудования подстанций 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готовности бригад к выполнению работ по техническому обслуживанию и ремонту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H/01.5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Руководство работой бригад по техническому обслуживанию и ремонту оборудования подстанций 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H/02.5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8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Инженерно-техническое сопровождение деятельности по техническому обслуживанию и ремонту оборудования подстанций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 технического состояния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I/01.5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Обоснование планов и программ технического обслуживания и ремонта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I/02.5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нормативно-технической документации по техническому обслуживанию и ремонту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I/03.5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Управление деятельностью по техническому обслуживанию и ремонту оборудования подстанций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и контроль деятельности по техническому обслуживанию и ремонту оборудования подстанций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J/01.6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подчиненного персонала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J/02.6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8081" marR="808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291264" cy="1210145"/>
          </a:xfrm>
        </p:spPr>
        <p:txBody>
          <a:bodyPr/>
          <a:lstStyle/>
          <a:p>
            <a:pPr algn="l"/>
            <a:r>
              <a:rPr lang="ru-RU" sz="2000" b="1" dirty="0" smtClean="0"/>
              <a:t>ПРОГРАММА ПРОФЕССИОНАЛЬНОГО ОБУЧЕНИЯ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 ПРОФЕССИИ РАБОЧЕГО </a:t>
            </a:r>
            <a:br>
              <a:rPr lang="ru-RU" sz="2000" b="1" dirty="0" smtClean="0"/>
            </a:br>
            <a:r>
              <a:rPr lang="ru-RU" sz="2000" b="1" dirty="0" smtClean="0"/>
              <a:t>«ЭЛЕКТРОМОНТЕР ПО ОБСЛУЖИВАНИЮ ПОДСТАНЦИЙ»</a:t>
            </a:r>
            <a:endParaRPr lang="ru-RU" sz="2000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539552" y="1840957"/>
            <a:ext cx="8424936" cy="3046550"/>
          </a:xfrm>
          <a:prstGeom prst="rect">
            <a:avLst/>
          </a:prstGeom>
        </p:spPr>
        <p:txBody>
          <a:bodyPr wrap="square" lIns="33596" tIns="45503" rIns="91029" bIns="45503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Аннотация:</a:t>
            </a:r>
            <a:r>
              <a:rPr lang="ru-RU" altLang="ru-RU" sz="2400" b="1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Основная профессиональная образовательная программа профессиональной подготовки составлена на основе Профессионального стандарта «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  <a:hlinkClick r:id="rId3"/>
              </a:rPr>
              <a:t>Работник по обслуживанию оборудования подстанций электрических сетей</a:t>
            </a: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», федерального государственного образовательного стандарта по специальности  среднего профессионального образования 13.02.03 «Электрические станции, сети и системы», с учетом специфики производственного процесса ОАО «МРСК Урала»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3491880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ОПОРНЫЕ ТЕЗИСЫ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Приоритеты государственной политики и концепция инновационного развития в сфере профессионального образования отражены в государственной программе Российской Федерации «Развитие образования» на 2013–2020 годы», в которой говорится о необходимости сформировать широкий набор механизмов сотрудничества бизнеса и образовательных учреждений</a:t>
            </a:r>
          </a:p>
          <a:p>
            <a:pPr marL="0" indent="0">
              <a:spcBef>
                <a:spcPts val="0"/>
              </a:spcBef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Создание инфраструктуры для массовой подготовки </a:t>
            </a:r>
            <a:r>
              <a:rPr lang="ru-RU" sz="2000" dirty="0" err="1" smtClean="0">
                <a:latin typeface="Arial Narrow" pitchFamily="34" charset="0"/>
              </a:rPr>
              <a:t>высоквалифицированных</a:t>
            </a:r>
            <a:r>
              <a:rPr lang="ru-RU" sz="2000" dirty="0" smtClean="0">
                <a:latin typeface="Arial Narrow" pitchFamily="34" charset="0"/>
              </a:rPr>
              <a:t> рабочих и инженерных кадров по стандартам </a:t>
            </a:r>
            <a:r>
              <a:rPr lang="ru-RU" sz="2000" dirty="0" err="1" smtClean="0">
                <a:latin typeface="Arial Narrow" pitchFamily="34" charset="0"/>
              </a:rPr>
              <a:t>WorldSkills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Важнейшим стратегическим преимуществом и сильной стороной является огромный многолетний опыт работы коллектива ПАО «</a:t>
            </a:r>
            <a:r>
              <a:rPr lang="ru-RU" sz="2000" dirty="0" err="1" smtClean="0">
                <a:latin typeface="Arial Narrow" pitchFamily="34" charset="0"/>
              </a:rPr>
              <a:t>Россети</a:t>
            </a:r>
            <a:r>
              <a:rPr lang="ru-RU" sz="2000" dirty="0" smtClean="0">
                <a:latin typeface="Arial Narrow" pitchFamily="34" charset="0"/>
              </a:rPr>
              <a:t>», сформированный кадровый потенциал, обеспечивающий эффективную реализацию поставленных задач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Стратегической задачей компании является консолидация сетевых комплексов муниципальных образований с сетями ОАО «МРСК Урала» для создания единого </a:t>
            </a:r>
            <a:r>
              <a:rPr lang="ru-RU" sz="2000" dirty="0" err="1" smtClean="0">
                <a:latin typeface="Arial Narrow" pitchFamily="34" charset="0"/>
              </a:rPr>
              <a:t>электросетевого</a:t>
            </a:r>
            <a:r>
              <a:rPr lang="ru-RU" sz="2000" dirty="0" smtClean="0">
                <a:latin typeface="Arial Narrow" pitchFamily="34" charset="0"/>
              </a:rPr>
              <a:t> пространства на территории присутствия компании. 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1975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ЦЕЛЬ </a:t>
            </a:r>
            <a:r>
              <a:rPr lang="ru-RU" sz="2000" b="1" dirty="0" smtClean="0"/>
              <a:t>ПРОГРАММЫ</a:t>
            </a:r>
            <a:endParaRPr lang="en-US" altLang="ru-RU" sz="2000" b="1" dirty="0" smtClean="0">
              <a:latin typeface="Arial Narrow" pitchFamily="34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539552" y="1332057"/>
            <a:ext cx="8424936" cy="3108105"/>
          </a:xfrm>
          <a:prstGeom prst="rect">
            <a:avLst/>
          </a:prstGeom>
        </p:spPr>
        <p:txBody>
          <a:bodyPr wrap="square" lIns="33596" tIns="45503" rIns="91029" bIns="45503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Профессиональное обучение по профессии рабочего для выполнения работ по обслуживанию оборудования подстанций напряжением 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35-750</a:t>
            </a:r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</a:rPr>
              <a:t> кВ</a:t>
            </a:r>
            <a:endParaRPr lang="ru-RU" sz="2800" dirty="0" smtClean="0">
              <a:latin typeface="Arial Narrow" pitchFamily="34" charset="0"/>
            </a:endParaRPr>
          </a:p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(обобщенная трудовая функция)</a:t>
            </a:r>
          </a:p>
          <a:p>
            <a:pPr algn="l"/>
            <a:endParaRPr lang="ru-RU" sz="2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/>
            <a:endParaRPr lang="ru-RU" sz="2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>
          <a:xfrm>
            <a:off x="3491880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78904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Цель реализации программы </a:t>
            </a:r>
            <a:r>
              <a:rPr lang="ru-RU" sz="2400" dirty="0" smtClean="0">
                <a:latin typeface="Arial Narrow" pitchFamily="34" charset="0"/>
              </a:rPr>
              <a:t>– </a:t>
            </a:r>
          </a:p>
          <a:p>
            <a:r>
              <a:rPr lang="ru-RU" sz="2400" dirty="0" smtClean="0">
                <a:latin typeface="Arial Narrow" pitchFamily="34" charset="0"/>
              </a:rPr>
              <a:t>обеспечение условий готовности слушателя к выполнению обобщенной (</a:t>
            </a:r>
            <a:r>
              <a:rPr lang="ru-RU" sz="2400" dirty="0" err="1" smtClean="0">
                <a:latin typeface="Arial Narrow" pitchFamily="34" charset="0"/>
              </a:rPr>
              <a:t>ных</a:t>
            </a:r>
            <a:r>
              <a:rPr lang="ru-RU" sz="2400" dirty="0" smtClean="0">
                <a:latin typeface="Arial Narrow" pitchFamily="34" charset="0"/>
              </a:rPr>
              <a:t>) трудовой (</a:t>
            </a:r>
            <a:r>
              <a:rPr lang="ru-RU" sz="2400" dirty="0" err="1" smtClean="0">
                <a:latin typeface="Arial Narrow" pitchFamily="34" charset="0"/>
              </a:rPr>
              <a:t>ых</a:t>
            </a:r>
            <a:r>
              <a:rPr lang="ru-RU" sz="2400" dirty="0" smtClean="0">
                <a:latin typeface="Arial Narrow" pitchFamily="34" charset="0"/>
              </a:rPr>
              <a:t>) функции (</a:t>
            </a:r>
            <a:r>
              <a:rPr lang="ru-RU" sz="2400" dirty="0" err="1" smtClean="0">
                <a:latin typeface="Arial Narrow" pitchFamily="34" charset="0"/>
              </a:rPr>
              <a:t>й</a:t>
            </a:r>
            <a:r>
              <a:rPr lang="ru-RU" sz="2400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Планируемые результаты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Готовность к выполнению работ в соответствии с трудовыми функциями:</a:t>
            </a:r>
          </a:p>
          <a:p>
            <a:r>
              <a:rPr lang="ru-RU" sz="2800" dirty="0" smtClean="0">
                <a:latin typeface="Arial Narrow" pitchFamily="34" charset="0"/>
              </a:rPr>
              <a:t>Производство вспомогательных и подготовительных работ на закрепленном оборудовании подстанций,</a:t>
            </a:r>
          </a:p>
          <a:p>
            <a:r>
              <a:rPr lang="ru-RU" sz="2800" dirty="0" smtClean="0">
                <a:latin typeface="Arial Narrow" pitchFamily="34" charset="0"/>
              </a:rPr>
              <a:t>Техническое обслуживание закрепленного оборудования подстанций</a:t>
            </a:r>
          </a:p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Планируемые результаты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В результате освоения программы слушатель должен приобрести </a:t>
            </a:r>
            <a:r>
              <a:rPr lang="ru-RU" sz="2800" b="1" u="sng" dirty="0" smtClean="0">
                <a:latin typeface="Arial Narrow" pitchFamily="34" charset="0"/>
              </a:rPr>
              <a:t>общие компетенции</a:t>
            </a:r>
            <a:r>
              <a:rPr lang="ru-RU" sz="2800" dirty="0" smtClean="0">
                <a:latin typeface="Arial Narrow" pitchFamily="34" charset="0"/>
              </a:rPr>
              <a:t>: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Понимать сущность и социальную значимость своей будущей профессии, проявлять к ней устойчивый интерес.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Брать на себя ответственность за результат выполнения заданий. </a:t>
            </a:r>
          </a:p>
          <a:p>
            <a:pPr lvl="0"/>
            <a:r>
              <a:rPr lang="ru-RU" sz="2800" dirty="0" smtClean="0">
                <a:latin typeface="Arial Narrow" pitchFamily="34" charset="0"/>
              </a:rPr>
              <a:t>Ориентироваться в условиях частой смены технологий в профессиональной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Планируемые результаты обучения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Arial Narrow" pitchFamily="34" charset="0"/>
              </a:rPr>
              <a:t>В результате освоения программы слушатель должен приобрести </a:t>
            </a:r>
            <a:r>
              <a:rPr lang="ru-RU" sz="2800" b="1" u="sng" dirty="0" smtClean="0">
                <a:latin typeface="Arial Narrow" pitchFamily="34" charset="0"/>
              </a:rPr>
              <a:t>профессиональные  компетенции</a:t>
            </a:r>
            <a:r>
              <a:rPr lang="ru-RU" sz="2800" dirty="0" smtClean="0">
                <a:latin typeface="Arial Narrow" pitchFamily="34" charset="0"/>
              </a:rPr>
              <a:t>:</a:t>
            </a:r>
          </a:p>
          <a:p>
            <a:r>
              <a:rPr lang="ru-RU" sz="2800" dirty="0" smtClean="0">
                <a:latin typeface="Arial Narrow" pitchFamily="34" charset="0"/>
              </a:rPr>
              <a:t>Быть способным к производству вспомогательных и подготовительных работ на закрепленном оборудовании подстанций;</a:t>
            </a:r>
          </a:p>
          <a:p>
            <a:r>
              <a:rPr lang="ru-RU" sz="2800" dirty="0" smtClean="0">
                <a:latin typeface="Arial Narrow" pitchFamily="34" charset="0"/>
              </a:rPr>
              <a:t>Быть способным осуществлять техническое обслуживание закрепленного оборудования подстанций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Необходимые умения: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Arial Narrow" pitchFamily="34" charset="0"/>
              </a:rPr>
              <a:t>Проведение небольших по объему и кратковременных работ по ликвидации неисправностей на щитах и сборках собственных нужд, в приводах коммутационных аппаратов, в цепях вторичной коммутации закрытых и открытых распределительных устройств подстанций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Контроль установленного режима по напряжению, нагрузке, температуре и другим параметрам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Проверка при допуске соответствия подготовленного рабочего места указаниям наряда или распоряжения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Контроль перед началом работы по наряду или распоряжению наличия, комплектности необходимых средств защиты, приспособлений, ограждающих устройств, инструмента, приборов контроля и безопасности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и др.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9"/>
            <a:ext cx="8219256" cy="634081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Необходимые знания: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008111"/>
          </a:xfrm>
        </p:spPr>
        <p:txBody>
          <a:bodyPr/>
          <a:lstStyle/>
          <a:p>
            <a:pPr lvl="0"/>
            <a:r>
              <a:rPr lang="ru-RU" sz="2000" dirty="0" smtClean="0">
                <a:latin typeface="Arial Narrow" pitchFamily="34" charset="0"/>
              </a:rPr>
              <a:t>Знания, умения в соответствии с требованиями к квалификации, на соответствие которым проводится оценка квалификации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Выпускник должен владеть навыками: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для выполнения трудовой функции</a:t>
            </a:r>
            <a:r>
              <a:rPr lang="ru-RU" sz="2000" dirty="0" smtClean="0">
                <a:latin typeface="Arial Narrow" pitchFamily="34" charset="0"/>
              </a:rPr>
              <a:t>: </a:t>
            </a:r>
            <a:r>
              <a:rPr lang="ru-RU" sz="2000" u="sng" dirty="0" smtClean="0">
                <a:latin typeface="Arial Narrow" pitchFamily="34" charset="0"/>
              </a:rPr>
              <a:t>«Производство вспомогательных и подготовительных работ на закрепленном оборудовании подстанций»</a:t>
            </a:r>
            <a:r>
              <a:rPr lang="ru-RU" sz="2000" dirty="0" smtClean="0">
                <a:latin typeface="Arial Narrow" pitchFamily="34" charset="0"/>
              </a:rPr>
              <a:t>: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Навыками работы со специальными диагностическими приборами и оборудованием.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Навыками самостоятельной работы.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Базовыми коммуникативными навыками.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для выполнения трудовой функции: </a:t>
            </a:r>
            <a:r>
              <a:rPr lang="ru-RU" sz="2000" dirty="0" smtClean="0">
                <a:latin typeface="Arial Narrow" pitchFamily="34" charset="0"/>
              </a:rPr>
              <a:t>«Техническое обслуживание оборудования подстанций»:</a:t>
            </a:r>
          </a:p>
          <a:p>
            <a:r>
              <a:rPr lang="ru-RU" sz="2000" dirty="0" smtClean="0">
                <a:latin typeface="Arial Narrow" pitchFamily="34" charset="0"/>
              </a:rPr>
              <a:t>Навыками работы с основным слесарным и монтерским инструментом;</a:t>
            </a:r>
          </a:p>
          <a:p>
            <a:r>
              <a:rPr lang="ru-RU" sz="2000" dirty="0" smtClean="0">
                <a:latin typeface="Arial Narrow" pitchFamily="34" charset="0"/>
              </a:rPr>
              <a:t>Навыками разделки, сращивания, изоляции и пайки проводов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Оценка качества освоения программы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7.1 формы аттестации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Итоговая аттестация проводится в форме квалификационного экзамена. Квалификационный экзамен состоит из двух этапов: </a:t>
            </a:r>
          </a:p>
          <a:p>
            <a:r>
              <a:rPr lang="ru-RU" sz="2000" dirty="0" smtClean="0">
                <a:latin typeface="Arial Narrow" pitchFamily="34" charset="0"/>
              </a:rPr>
              <a:t>1 этап - устный экзамен по теоретическим вопросам (конкурсное задание </a:t>
            </a:r>
            <a:r>
              <a:rPr lang="en-US" sz="2000" dirty="0" smtClean="0">
                <a:latin typeface="Arial Narrow" pitchFamily="34" charset="0"/>
              </a:rPr>
              <a:t>WSR</a:t>
            </a:r>
            <a:r>
              <a:rPr lang="ru-RU" sz="2000" dirty="0" smtClean="0">
                <a:latin typeface="Arial Narrow" pitchFamily="34" charset="0"/>
              </a:rPr>
              <a:t>; спецификация заданий для теоретического этапа профессионального экзамена)</a:t>
            </a:r>
          </a:p>
          <a:p>
            <a:r>
              <a:rPr lang="ru-RU" sz="2000" dirty="0" smtClean="0">
                <a:latin typeface="Arial Narrow" pitchFamily="34" charset="0"/>
              </a:rPr>
              <a:t>2 этап - выполнение практической квалификационной работы (конкурсное задание </a:t>
            </a:r>
            <a:r>
              <a:rPr lang="en-US" sz="2000" dirty="0" smtClean="0">
                <a:latin typeface="Arial Narrow" pitchFamily="34" charset="0"/>
              </a:rPr>
              <a:t>WSR</a:t>
            </a:r>
            <a:r>
              <a:rPr lang="ru-RU" sz="2000" dirty="0" smtClean="0">
                <a:latin typeface="Arial Narrow" pitchFamily="34" charset="0"/>
              </a:rPr>
              <a:t>; спецификация заданий для практического этапа профессионального экзамена).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Трудоемкость 1 этапа составляет __ академических часа, 2 этапа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2000" dirty="0" smtClean="0">
                <a:latin typeface="Arial Narrow" pitchFamily="34" charset="0"/>
              </a:rPr>
              <a:t> академических часа.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Оценка качества освоения программы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 Narrow" pitchFamily="34" charset="0"/>
              </a:rPr>
              <a:t>теоретический экзамен в устной форме оценивается по балльной системе оценок по основным разделам программы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(необходимые знания – вопросы, в т.ч. В ПК </a:t>
            </a:r>
            <a:r>
              <a:rPr lang="ru-RU" sz="2400" dirty="0" err="1" smtClean="0">
                <a:solidFill>
                  <a:srgbClr val="FF0000"/>
                </a:solidFill>
                <a:latin typeface="Arial Narrow" pitchFamily="34" charset="0"/>
              </a:rPr>
              <a:t>АСОП-Эксперт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r>
              <a:rPr lang="ru-RU" sz="2400" dirty="0" smtClean="0">
                <a:latin typeface="Arial Narrow" pitchFamily="34" charset="0"/>
              </a:rPr>
              <a:t>выполнение практической квалификационной  работы на оборудовании и/или на учебно-тренировочном полигоне, рабочем месте оценивается по балльной системе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(необходимые умения и навыки)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ЛУЧШИЕ ПРАКТИКИ ПОДГОТОВКИ РАБОЧИХ КАДРОВ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u="sng" dirty="0" smtClean="0">
                <a:latin typeface="Arial Narrow" pitchFamily="34" charset="0"/>
              </a:rPr>
              <a:t>Номинация: «От профессионального выбора к успешной карьере»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Практика «Целевой проект «Повышение престижа рабочих профессий» начал реализовываться с 2016 года.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Главным направлением в этом проекте является профессиональное обучение по рабочим профессиям студентов вузов: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Уральского федерального университета имени первого Президента России Б.Н. Ельцина (Уральского энергетического института </a:t>
            </a:r>
            <a:r>
              <a:rPr lang="ru-RU" sz="2000" dirty="0" err="1" smtClean="0">
                <a:latin typeface="Arial Narrow" pitchFamily="34" charset="0"/>
              </a:rPr>
              <a:t>УрФУ</a:t>
            </a:r>
            <a:r>
              <a:rPr lang="ru-RU" sz="2000" dirty="0" smtClean="0">
                <a:latin typeface="Arial Narrow" pitchFamily="34" charset="0"/>
              </a:rPr>
              <a:t>) и Южно-Уральского государственного университета (НИУ) (Энергетический факультет и Автотракторный факультет).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738"/>
            <a:ext cx="8229600" cy="561975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ПРОФЕССИОНАЛЬНЫЕ СТАНДАРТЫ – ЯДРО НАЦИОНАЛЬНОЙ СИСТЕМЫ КВАЛИФИКАЦИЙ</a:t>
            </a:r>
            <a:endParaRPr lang="en-US" altLang="ru-RU" sz="2000" b="1" dirty="0" smtClean="0">
              <a:latin typeface="Arial Narrow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24" name="Номер слайда 13"/>
          <p:cNvSpPr txBox="1">
            <a:spLocks/>
          </p:cNvSpPr>
          <p:nvPr/>
        </p:nvSpPr>
        <p:spPr>
          <a:xfrm>
            <a:off x="3491880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055F8-8BAB-4074-89E0-281D3211D40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90872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Профессиональный </a:t>
            </a:r>
            <a:r>
              <a:rPr lang="ru-RU" sz="2000" u="sng" dirty="0" smtClean="0">
                <a:latin typeface="Arial Narrow" pitchFamily="34" charset="0"/>
                <a:hlinkClick r:id="rId2"/>
              </a:rPr>
              <a:t>стандарт</a:t>
            </a:r>
            <a:r>
              <a:rPr lang="ru-RU" sz="2000" dirty="0" smtClean="0">
                <a:latin typeface="Arial Narrow" pitchFamily="34" charset="0"/>
              </a:rPr>
              <a:t> - характеристика квалификации, необходимой работнику для осуществления определенного вида профессиональной деятельности.(Трудовой кодекс российской Федерации от 30 декабря 2001 года, № 197-ФЗ, в ред. Федерального </a:t>
            </a:r>
            <a:r>
              <a:rPr lang="ru-RU" sz="2000" u="sng" dirty="0" smtClean="0">
                <a:latin typeface="Arial Narrow" pitchFamily="34" charset="0"/>
                <a:hlinkClick r:id="rId3"/>
              </a:rPr>
              <a:t>закона</a:t>
            </a:r>
            <a:r>
              <a:rPr lang="ru-RU" sz="2000" dirty="0" smtClean="0">
                <a:latin typeface="Arial Narrow" pitchFamily="34" charset="0"/>
              </a:rPr>
              <a:t> от 02.07.2013 № 185-ФЗ)</a:t>
            </a:r>
          </a:p>
          <a:p>
            <a:endParaRPr lang="ru-RU" sz="2000" b="1" u="sng" dirty="0" smtClean="0">
              <a:latin typeface="Arial Narrow" pitchFamily="34" charset="0"/>
            </a:endParaRPr>
          </a:p>
          <a:p>
            <a:r>
              <a:rPr lang="ru-RU" sz="2000" b="1" u="sng" dirty="0" smtClean="0">
                <a:latin typeface="Arial Narrow" pitchFamily="34" charset="0"/>
              </a:rPr>
              <a:t>Профессиональные стандарты применяются</a:t>
            </a:r>
            <a:r>
              <a:rPr lang="ru-RU" sz="2000" dirty="0" smtClean="0">
                <a:latin typeface="Arial Narrow" pitchFamily="34" charset="0"/>
              </a:rPr>
              <a:t>:</a:t>
            </a:r>
          </a:p>
          <a:p>
            <a:r>
              <a:rPr lang="ru-RU" sz="2000" dirty="0" smtClean="0">
                <a:latin typeface="Arial Narrow" pitchFamily="34" charset="0"/>
              </a:rPr>
              <a:t>а) </a:t>
            </a:r>
            <a:r>
              <a:rPr lang="ru-RU" sz="2000" b="1" u="sng" dirty="0" smtClean="0">
                <a:latin typeface="Arial Narrow" pitchFamily="34" charset="0"/>
              </a:rPr>
              <a:t>работодателями</a:t>
            </a:r>
            <a:r>
              <a:rPr lang="ru-RU" sz="2000" u="sng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 с учетом особенностей организации производства, труда и управления;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б) </a:t>
            </a:r>
            <a:r>
              <a:rPr lang="ru-RU" sz="2000" b="1" u="sng" dirty="0" smtClean="0">
                <a:latin typeface="Arial Narrow" pitchFamily="34" charset="0"/>
              </a:rPr>
              <a:t>образовательными организациями </a:t>
            </a:r>
            <a:r>
              <a:rPr lang="ru-RU" sz="2000" dirty="0" smtClean="0">
                <a:latin typeface="Arial Narrow" pitchFamily="34" charset="0"/>
              </a:rPr>
              <a:t>профессионального образования при разработке профессиональных образовательных программ (Постановление Правительства РФ № «№ от 22 января 2013 года)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НЕЗАВИСИМАЯ ОЦЕНКА КВАЛИФИКАЦИИ</a:t>
            </a: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Независимая оценка квалификации проводится в форме профессионального экзамена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Правила проведения центром оценки квалификаций независимой оценки квалификации в форме профессионального экзамена определены Постановлением Правительства Российской Федерации от 16 ноября 2016 г. № 1204. (см. на сайте НАРК в разделе нормативные документы по независимой оценке квалификации). 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 Narrow" pitchFamily="34" charset="0"/>
              </a:rPr>
              <a:t>Результат:</a:t>
            </a:r>
            <a:r>
              <a:rPr lang="ru-RU" sz="2000" dirty="0" smtClean="0">
                <a:latin typeface="Arial Narrow" pitchFamily="34" charset="0"/>
              </a:rPr>
              <a:t> изменение подходов к стандартизации в образовании, включая процедуры оценивания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ПЕРЕЧЕНЬ ПРОФЕССИОНАЛЬНЫХ КВАЛИФИКАЦИЙ В ЭЛЕКТРОЭНЕРГЕТИКЕ (для Учебного центра «МРСК Урала»)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latin typeface="Arial Narrow" pitchFamily="34" charset="0"/>
              </a:rPr>
              <a:t>СОВЕТ ПО ПРОФЕССИОНАЛЬНЫМ КВАЛИФИКАЦИЯМ В ЭЛЕКТРОЭНЕРГЕТИКЕ (ЭСПК)</a:t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i="1" dirty="0" smtClean="0">
                <a:latin typeface="Arial Narrow" pitchFamily="34" charset="0"/>
              </a:rPr>
              <a:t>(ДЛЯ РАЗРАБОТКИ в 2017 г. ЗА СЧЕТ СУБСИДИИ)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232327"/>
          <a:ext cx="829126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59"/>
                <a:gridCol w="5387481"/>
                <a:gridCol w="2530624"/>
              </a:tblGrid>
              <a:tr h="54048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№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Профессиональная квалификация для разработки КОС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Профессиональный стандарт</a:t>
                      </a:r>
                    </a:p>
                  </a:txBody>
                  <a:tcPr anchor="ctr"/>
                </a:tc>
              </a:tr>
              <a:tr h="6004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надзору за трассами кабельных линий электропередачи (3 уровень квалификации)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«Работник по техническому обслуживанию и ремонту кабельных линий электропередачи», Приказ Минтруда России от 28.12.2015 г. № 1165н</a:t>
                      </a:r>
                    </a:p>
                  </a:txBody>
                  <a:tcPr anchor="ctr"/>
                </a:tc>
              </a:tr>
              <a:tr h="9205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2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выполнению работ повышенной сложности по ремонту и монтажу кабельных линий электропередачи (4 уровень квалификации)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6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обслуживанию подстанций (3 уровень квалификации)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«Работник по обслуживанию оборудования подстанций электрических сетей», Приказ Минтруда от 29.12.2015 г. № 1177н</a:t>
                      </a:r>
                    </a:p>
                  </a:txBody>
                  <a:tcPr/>
                </a:tc>
              </a:tr>
              <a:tr h="5666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4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обслуживанию подстанций (4 уровень квалификации)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6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5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Электрослесарь по ремонту оборудования распределительных устройств напряжением до 110 кВ (4 уровень квалификации)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6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6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Электрослесарь по ремонту оборудования распределительных устройств напряжением до 330 кВ (4 уровень квалификации)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6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7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Электрослесарь по ремонту оборудования распределительных устройств напряжением 330 - 750 кВ (4 уровень квалификации)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ПРОФЕССИОНАЛЬНЫЙ ЭКЗАМЕН В ЦОКЕ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u="sng" dirty="0" smtClean="0">
                <a:latin typeface="Arial Narrow" pitchFamily="34" charset="0"/>
              </a:rPr>
              <a:t>Цель профессионального экзамена </a:t>
            </a:r>
            <a:r>
              <a:rPr lang="ru-RU" sz="2400" dirty="0" smtClean="0">
                <a:latin typeface="Arial Narrow" pitchFamily="34" charset="0"/>
              </a:rPr>
              <a:t>не проверка памяти, а проверка готовности к выполнению определенного профессиональным стандартом вида деятельности.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u="sng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u="sng" dirty="0" smtClean="0">
                <a:latin typeface="Arial Narrow" pitchFamily="34" charset="0"/>
              </a:rPr>
              <a:t>Исключение</a:t>
            </a:r>
            <a:r>
              <a:rPr lang="ru-RU" sz="2400" dirty="0" smtClean="0">
                <a:latin typeface="Arial Narrow" pitchFamily="34" charset="0"/>
              </a:rPr>
              <a:t> - задания, которые связаны с вопросами по технике безопасности.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 Narrow" pitchFamily="34" charset="0"/>
              </a:rPr>
              <a:t>Оцениваем соответствие соискателя требованиям к уровню квалификации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 Narrow" pitchFamily="34" charset="0"/>
              </a:rPr>
              <a:t>Входной контроль: требования к образованию, опыту, дополнительные требования)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ПРИМЕР ОЦЕНОЧНОГО СРЕДСТВА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ПРИМЕР ОЦЕНОЧНОГО СРЕДСТВА (продолжение)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Пример оценочного средства разработан в рамках Комплекса мероприятий по развитию механизма независимой оценки квалификаций, по созданию и поддержке функционирования базового центра профессиональной подготовки, переподготовки и повышения квалификации рабочих кадров, утвержденного 01 марта 2017 года.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Паспорт комплекта оценочных средств включает описание: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7" y="3933056"/>
          <a:ext cx="82809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2101"/>
                <a:gridCol w="2278818"/>
              </a:tblGrid>
              <a:tr h="6983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Знания, умения в соответствии с требованиями</a:t>
                      </a:r>
                      <a:br>
                        <a:rPr lang="ru-RU" sz="1800" dirty="0" smtClean="0">
                          <a:latin typeface="Arial Narrow" pitchFamily="34" charset="0"/>
                        </a:rPr>
                      </a:br>
                      <a:r>
                        <a:rPr lang="ru-RU" sz="1800" dirty="0" smtClean="0">
                          <a:latin typeface="Arial Narrow" pitchFamily="34" charset="0"/>
                        </a:rPr>
                        <a:t>к квалификации, на соответствие которым</a:t>
                      </a:r>
                      <a:br>
                        <a:rPr lang="ru-RU" sz="1800" dirty="0" smtClean="0">
                          <a:latin typeface="Arial Narrow" pitchFamily="34" charset="0"/>
                        </a:rPr>
                      </a:br>
                      <a:r>
                        <a:rPr lang="ru-RU" sz="1800" dirty="0" smtClean="0">
                          <a:latin typeface="Arial Narrow" pitchFamily="34" charset="0"/>
                        </a:rPr>
                        <a:t>проводится оценка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Теоретический этап профессионального экзамена</a:t>
                      </a:r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Narrow" pitchFamily="34" charset="0"/>
                        </a:rPr>
                        <a:t>Трудовые функции, трудовые действия, умения в соответствии с требованиями к квалификации, на соответствие которым проводится оценка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Практический этап профессионального экзамена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МЕТОДОЛОГИЧЕСКИЕ ОСНОВЫ РАЗРАБОТКИ КОС. Теоретический этап профессионального экзамена (начало)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 Narrow" pitchFamily="34" charset="0"/>
              </a:rPr>
              <a:t>В теоретической части</a:t>
            </a:r>
            <a:r>
              <a:rPr lang="ru-RU" sz="2000" dirty="0" smtClean="0">
                <a:latin typeface="Arial Narrow" pitchFamily="34" charset="0"/>
              </a:rPr>
              <a:t> профессионального экзамена важно проверить и оценить степень:</a:t>
            </a:r>
          </a:p>
          <a:p>
            <a:pPr marL="0" indent="0">
              <a:spcBef>
                <a:spcPts val="0"/>
              </a:spcBef>
            </a:pPr>
            <a:endParaRPr lang="ru-RU" sz="2000" dirty="0" smtClean="0">
              <a:latin typeface="Arial Narrow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усвоения профессионально значимых понятий, понимания научных основ профессиональной деятельности;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готовности применять профессионально значимую информацию;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err="1" smtClean="0">
                <a:latin typeface="Arial Narrow" pitchFamily="34" charset="0"/>
              </a:rPr>
              <a:t>сформированности</a:t>
            </a:r>
            <a:r>
              <a:rPr lang="ru-RU" sz="2000" dirty="0" smtClean="0">
                <a:latin typeface="Arial Narrow" pitchFamily="34" charset="0"/>
              </a:rPr>
              <a:t> когнитивных умений.</a:t>
            </a:r>
          </a:p>
          <a:p>
            <a:pPr marL="0" indent="0">
              <a:spcBef>
                <a:spcPts val="0"/>
              </a:spcBef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Оцениваем умения и знания, которые являются фундаментом выполнения ТФ, ТД, входящих в описание квалификации, играют определяющую роль в обеспечение успешности и продуктивности деятельности, минимизируют риски ошибок и сбоев.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Выбираем только наиболее важные из них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МЕТОДОЛОГИЧЕСКИЕ ОСНОВЫ РАЗРАБОТКИ КОС. Теоретический этап профессионального экзамена (продолжение)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3465"/>
          <a:ext cx="8424936" cy="490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6046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Знания…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Тип и номер задания</a:t>
                      </a:r>
                    </a:p>
                  </a:txBody>
                  <a:tcPr/>
                </a:tc>
              </a:tr>
              <a:tr h="188255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Общая технология соединения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оконцевания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токопроводящих жил кабелей различных конструкций и видов изоляции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16. 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Выберите все верные ответы.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КАК ВЫПОЛНЯЮТ СОЕДИНЕНИЕ ЖИЛ КАБЕЛЯ?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1. холодной сваркой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 сплавлением припоя в гильзу (верно).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 прессуемыми соединителями (верно)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4. болтовыми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срывными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соединителями (верно).</a:t>
                      </a:r>
                    </a:p>
                  </a:txBody>
                  <a:tcPr/>
                </a:tc>
              </a:tr>
              <a:tr h="265861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Технические условия и способы прокладки кабелей в любых условиях, в том числе по болотам, через реки и ручьи, по конструкциям мостов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 Выберите один верный вариант ответа.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КАКОВЫ ТРЕБОВАНИЯ К КРЕПЛЕНИЮ НЕБРОНИРОВАННЫХ КАБЕЛЕЙ НА КОНСТРУКЦИЯХ?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1. кабели должны предохраняться от механических повреждений в местах крепления при помощи эластичных накладок (верно)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 крепления должны быть оцинкованы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3. крепления должны быть снабжены бирками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МЕТОДОЛОГИЧЕСКИЕ ОСНОВЫ РАЗРАБОТКИ КОС. Практический этап профессионального экзамена (начало)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 Narrow" pitchFamily="34" charset="0"/>
              </a:rPr>
              <a:t>В практической части</a:t>
            </a:r>
            <a:r>
              <a:rPr lang="ru-RU" sz="2000" dirty="0" smtClean="0">
                <a:latin typeface="Arial Narrow" pitchFamily="34" charset="0"/>
              </a:rPr>
              <a:t> профессионального экзамена важно проверить и оценить степень:</a:t>
            </a:r>
          </a:p>
          <a:p>
            <a:pPr marL="0" indent="0">
              <a:spcBef>
                <a:spcPts val="0"/>
              </a:spcBef>
            </a:pPr>
            <a:endParaRPr lang="ru-RU" sz="2000" dirty="0" smtClean="0">
              <a:latin typeface="Arial Narrow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усвоения требований и к продукту, и к процессу деятельности (соблюдения техники безопасности, технологического регламента, скорость, ритмичность и т.д.);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>
                <a:latin typeface="Arial Narrow" pitchFamily="34" charset="0"/>
              </a:rPr>
              <a:t>готовности выполнять трудовые функции (ТФ) и (или) составляющие их трудовые действия (ТД), в отдельных случаях – умения.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Оцениваем ТФ/ТД, которые являются ключевыми, играют определяющую роль в обеспечение успешности и продуктивности деятельности, имеют объективный инструментарий для оценивания.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Выбираем наиболее важные из них.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МЕТОДОЛОГИЧЕСКИЕ ОСНОВЫ РАЗРАБОТКИ КОС. Практический этап профессионального экзамена (продолжение)</a:t>
            </a:r>
            <a:endParaRPr lang="ru-RU" sz="2000" b="1" dirty="0">
              <a:latin typeface="Arial Narrow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Трудовое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Монтаж силовых кабельных линий электропередачи на наиболее ответственных участках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Произвести разделку кабеля 10 кВ с изоляцией из сшитого полиэтилена для монтажа концевой муфты 1ПКВт 10- 150/240-В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Монтаж и демонтаж кабельных линий электропередачи напряжением до 330 кВ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Используя схему трассы КЛ-110 кВ (Приложение 3) провести расстановку механизмов, приспособлений и бригады в виде условных обозначений на схеме трассы КЛ.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ПРОФЕССИЯ РАБОЧЕГО по виду деятельности/направлению «Кабельные линии»</a:t>
            </a:r>
            <a:endParaRPr lang="ru-RU" sz="2000" b="1" dirty="0">
              <a:latin typeface="Arial Narrow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58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России от 16.12.2013 № 1348) *	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Перечень профессиональных квалификаций в электроэнергетике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СПК в электроэнергетике**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Компетенция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WSHT***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78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ремонту и монтажу кабельных линий 	2-7 р.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ремонту и монтажу кабельных линий электропередачи (3 уровень квалификации);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ремонту и монтажу кабельных линий электропередачи   (4 уровень квалификации);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Электромонтер по выполнению работ повышенной сложности по ремонту и монтажу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кабельных линий электропередачи,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 уровень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«Эксплуатация кабельных линий электропередачи» 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i.ru/images/ai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2420888"/>
            <a:ext cx="22177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79738" y="2994025"/>
            <a:ext cx="6049962" cy="985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Национальная предпринимательская инициатива «Создание национальной системы компетенций и квалификаций»</a:t>
            </a:r>
          </a:p>
        </p:txBody>
      </p:sp>
      <p:pic>
        <p:nvPicPr>
          <p:cNvPr id="3076" name="Picture 4" descr="http://www.nark-rspp.ru/wp-content/uploads/logo-name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4027488"/>
            <a:ext cx="577691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Министерство труда и социальной защиты Российской Федер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" y="561975"/>
            <a:ext cx="14509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31925" y="5019675"/>
            <a:ext cx="7581900" cy="1576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Организация работ по развитию современной национальной системы квалификаций и отдельных ее компонентов (национальной рамки квалификаций, профессиональных и образовательных стандартов и др.)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9475" y="593725"/>
            <a:ext cx="6880225" cy="1281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Комплексный план мероприятий по разработке профессиональных стандартов, их независимой профессионально-общественной экспертизе и применению на 2014 - 2016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317" y="4305364"/>
            <a:ext cx="15071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2007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30654" y="2257192"/>
            <a:ext cx="14366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2012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4645" y="-67800"/>
            <a:ext cx="14366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2013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13" y="111125"/>
            <a:ext cx="450850" cy="6675438"/>
          </a:xfrm>
          <a:prstGeom prst="rect">
            <a:avLst/>
          </a:prstGeom>
          <a:solidFill>
            <a:srgbClr val="0E375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</a:rPr>
              <a:t>Хронология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Сравнение ПРИМЕР ОЦЕНОЧНОГО СРЕДСТВА (продолжение)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Конкурсное задание </a:t>
            </a:r>
            <a:r>
              <a:rPr lang="en-US" sz="2000" dirty="0" smtClean="0">
                <a:latin typeface="Arial Narrow" pitchFamily="34" charset="0"/>
              </a:rPr>
              <a:t>WSHT</a:t>
            </a:r>
            <a:r>
              <a:rPr lang="ru-RU" sz="2000" dirty="0" smtClean="0">
                <a:latin typeface="Arial Narrow" pitchFamily="34" charset="0"/>
              </a:rPr>
              <a:t> состоит из теоретической и практической частей. </a:t>
            </a:r>
            <a:endParaRPr lang="en-US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Паспорт оценочного средства включает описание: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2204864"/>
          <a:ext cx="8136904" cy="248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384376"/>
              </a:tblGrid>
              <a:tr h="1152128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знание нормативных документов и положений;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знание применяемых при монтаже кабельных муфт инструмента, приспособлений, материалов;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Теоретические знания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93645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навык выполнения работ по непосредственному монтажу кабельных муфт;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точность и аккуратность при выполнении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работа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Сравнение ПРИМЕР ОЦЕНОЧНОГО СРЕДСТВА (продолжение)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94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Конкурсное задание </a:t>
            </a:r>
            <a:r>
              <a:rPr lang="en-US" sz="2000" dirty="0" smtClean="0">
                <a:latin typeface="Arial Narrow" pitchFamily="34" charset="0"/>
              </a:rPr>
              <a:t>WSHT</a:t>
            </a:r>
            <a:r>
              <a:rPr lang="ru-RU" sz="2000" dirty="0" smtClean="0">
                <a:latin typeface="Arial Narrow" pitchFamily="34" charset="0"/>
              </a:rPr>
              <a:t> состоит из теоретической и практической частей. </a:t>
            </a:r>
            <a:endParaRPr lang="en-US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Паспорт комплекта оценочных средств включает описание: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7" y="2348881"/>
          <a:ext cx="8280919" cy="205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2101"/>
                <a:gridCol w="2278818"/>
              </a:tblGrid>
              <a:tr h="80210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Narrow" pitchFamily="34" charset="0"/>
                        </a:rPr>
                        <a:t>Знания, умения в соответствии с требованиями</a:t>
                      </a:r>
                      <a:br>
                        <a:rPr lang="ru-RU" sz="1800" dirty="0" smtClean="0">
                          <a:latin typeface="Arial Narrow" pitchFamily="34" charset="0"/>
                        </a:rPr>
                      </a:br>
                      <a:r>
                        <a:rPr lang="ru-RU" sz="1800" dirty="0" smtClean="0">
                          <a:latin typeface="Arial Narrow" pitchFamily="34" charset="0"/>
                        </a:rPr>
                        <a:t>к квалификации, на соответствие которым</a:t>
                      </a:r>
                      <a:br>
                        <a:rPr lang="ru-RU" sz="1800" dirty="0" smtClean="0">
                          <a:latin typeface="Arial Narrow" pitchFamily="34" charset="0"/>
                        </a:rPr>
                      </a:br>
                      <a:r>
                        <a:rPr lang="ru-RU" sz="1800" dirty="0" smtClean="0">
                          <a:latin typeface="Arial Narrow" pitchFamily="34" charset="0"/>
                        </a:rPr>
                        <a:t>проводится оценка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Теоретический этап профессионального экзамена</a:t>
                      </a:r>
                    </a:p>
                  </a:txBody>
                  <a:tcPr/>
                </a:tc>
              </a:tr>
              <a:tr h="114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 Narrow" pitchFamily="34" charset="0"/>
                        </a:rPr>
                        <a:t>Трудовые функции, трудовые действия, умения в соответствии с требованиями к квалификации, на соответствие которым проводится оценка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Практический этап профессионального экзамена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539750" y="2924175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БЛАГОДАРЮ ЗА ВНИМАНИЕ!</a:t>
            </a:r>
            <a:endParaRPr lang="ru-RU" alt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491880" y="6448252"/>
            <a:ext cx="2133600" cy="365125"/>
          </a:xfrm>
        </p:spPr>
        <p:txBody>
          <a:bodyPr/>
          <a:lstStyle/>
          <a:p>
            <a:pPr algn="ctr">
              <a:defRPr/>
            </a:pP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4"/>
          <p:cNvSpPr txBox="1">
            <a:spLocks/>
          </p:cNvSpPr>
          <p:nvPr/>
        </p:nvSpPr>
        <p:spPr>
          <a:xfrm>
            <a:off x="1927225" y="5102225"/>
            <a:ext cx="5956300" cy="1622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Цель:</a:t>
            </a:r>
            <a:r>
              <a:rPr lang="ru-RU" sz="2000" dirty="0" smtClean="0"/>
              <a:t> содействие формированию механизмов взаимодействия сферы труда и сферы профессионального образования,  позволяющих обеспечивать  экономику страны кадрами нужной квалификации и в нужном количестве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5913574"/>
            <a:ext cx="15552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200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6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Picture 2" descr="http://asi.ru/images/ai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3108325"/>
            <a:ext cx="20224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97175" y="3108325"/>
            <a:ext cx="5086350" cy="1576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ru-RU" sz="2000" b="1" dirty="0"/>
              <a:t>Цель: </a:t>
            </a:r>
            <a:r>
              <a:rPr lang="ru-RU" sz="2000" dirty="0"/>
              <a:t>Создание возможностей для самореализации молодых амбициозных лидеров, способных вывести Россию на передовые позиции в мире, построить страну, в которой хочется жить и работать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85975" y="193675"/>
            <a:ext cx="5797550" cy="2560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/>
              <a:t>Функции </a:t>
            </a:r>
            <a:r>
              <a:rPr lang="ru-RU" sz="2000" dirty="0"/>
              <a:t>по выработке и реализации государственной политики и нормативно-правовому регулированию в сфере демографии, труда, уровня жизни и доходов, оплаты труда, пенсионного обеспечения, социального страхования, условий и охраны труда, социального партнерства и трудовых отношений, занятости населения и безработицы, трудовой миграции, альтернативной гражданской службы, социальной защиты населения</a:t>
            </a:r>
          </a:p>
        </p:txBody>
      </p:sp>
      <p:pic>
        <p:nvPicPr>
          <p:cNvPr id="11" name="Picture 6" descr="Министерство труда и социальной защиты Российской Феде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482600"/>
            <a:ext cx="14509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452320" y="2006139"/>
            <a:ext cx="14366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1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1030" name="Picture 6" descr="http://media.rspp.ru/fm/1/96b9bff013acedfb1d140579e2fbeb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38" y="5307013"/>
            <a:ext cx="9318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7313" y="111125"/>
            <a:ext cx="450850" cy="6675438"/>
          </a:xfrm>
          <a:prstGeom prst="rect">
            <a:avLst/>
          </a:prstGeom>
          <a:solidFill>
            <a:srgbClr val="0E375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solidFill>
                  <a:schemeClr val="bg1"/>
                </a:solidFill>
              </a:rPr>
              <a:t>Хронология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39871" y="3896700"/>
            <a:ext cx="13676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20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11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90563" y="111125"/>
            <a:ext cx="5124450" cy="2679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http://asi.ru/images/ai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3109913"/>
            <a:ext cx="26765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Министерство труда и социальной защиты Российской Феде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219075"/>
            <a:ext cx="19018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media.rspp.ru/fm/1/96b9bff013acedfb1d140579e2fbeb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050" y="4781550"/>
            <a:ext cx="15287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93738" y="4733925"/>
            <a:ext cx="512445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93738" y="2857500"/>
            <a:ext cx="5124450" cy="1827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>СТАНДАРТЫ </a:t>
            </a:r>
            <a:r>
              <a:rPr lang="en-US" sz="2000" b="1" dirty="0" smtClean="0">
                <a:latin typeface="Arial Narrow" pitchFamily="34" charset="0"/>
              </a:rPr>
              <a:t>WSR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Содержимое 5" descr="http://worldskills.ru/images/wsr-standart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3936"/>
            <a:ext cx="8229600" cy="41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738"/>
            <a:ext cx="8229600" cy="561975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latin typeface="Arial Narrow" pitchFamily="34" charset="0"/>
              </a:rPr>
              <a:t>ВИДЫ РЕАЛИЗУЕМЫХ ПРОГРАММ ОБУЧЕНИЯ И  ВЫДАВАЕМЫХ ДОКУМЕНТОВ     </a:t>
            </a:r>
            <a:endParaRPr lang="en-US" altLang="ru-RU" sz="2000" b="1" dirty="0" smtClean="0">
              <a:latin typeface="Arial Narrow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grpSp>
        <p:nvGrpSpPr>
          <p:cNvPr id="2" name="Группа 24"/>
          <p:cNvGrpSpPr/>
          <p:nvPr/>
        </p:nvGrpSpPr>
        <p:grpSpPr>
          <a:xfrm>
            <a:off x="144016" y="980728"/>
            <a:ext cx="8892480" cy="5112568"/>
            <a:chOff x="179512" y="1340768"/>
            <a:chExt cx="8892480" cy="4896544"/>
          </a:xfrm>
        </p:grpSpPr>
        <p:graphicFrame>
          <p:nvGraphicFramePr>
            <p:cNvPr id="16" name="Схема 15"/>
            <p:cNvGraphicFramePr/>
            <p:nvPr/>
          </p:nvGraphicFramePr>
          <p:xfrm>
            <a:off x="179512" y="1340768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Схема 12"/>
            <p:cNvGraphicFramePr/>
            <p:nvPr/>
          </p:nvGraphicFramePr>
          <p:xfrm>
            <a:off x="179512" y="2348880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4" name="Схема 13"/>
            <p:cNvGraphicFramePr/>
            <p:nvPr/>
          </p:nvGraphicFramePr>
          <p:xfrm>
            <a:off x="179512" y="3356992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5" name="Схема 14"/>
            <p:cNvGraphicFramePr/>
            <p:nvPr/>
          </p:nvGraphicFramePr>
          <p:xfrm>
            <a:off x="179512" y="4365104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20" name="Схема 19"/>
            <p:cNvGraphicFramePr/>
            <p:nvPr/>
          </p:nvGraphicFramePr>
          <p:xfrm>
            <a:off x="179512" y="5373216"/>
            <a:ext cx="5832648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grpSp>
          <p:nvGrpSpPr>
            <p:cNvPr id="3" name="Группа 20"/>
            <p:cNvGrpSpPr/>
            <p:nvPr/>
          </p:nvGrpSpPr>
          <p:grpSpPr>
            <a:xfrm>
              <a:off x="6444208" y="2492896"/>
              <a:ext cx="534090" cy="648072"/>
              <a:chOff x="2772406" y="292995"/>
              <a:chExt cx="534090" cy="278104"/>
            </a:xfrm>
          </p:grpSpPr>
          <p:sp>
            <p:nvSpPr>
              <p:cNvPr id="22" name="Стрелка вправо 21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sp>
          <p:nvSpPr>
            <p:cNvPr id="27" name="Правая фигурная скобка 26"/>
            <p:cNvSpPr/>
            <p:nvPr/>
          </p:nvSpPr>
          <p:spPr>
            <a:xfrm>
              <a:off x="6156176" y="1340768"/>
              <a:ext cx="144016" cy="2880320"/>
            </a:xfrm>
            <a:prstGeom prst="rightBrace">
              <a:avLst/>
            </a:prstGeom>
            <a:ln w="571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itchFamily="34" charset="0"/>
              </a:endParaRPr>
            </a:p>
          </p:txBody>
        </p:sp>
        <p:grpSp>
          <p:nvGrpSpPr>
            <p:cNvPr id="4" name="Группа 27"/>
            <p:cNvGrpSpPr/>
            <p:nvPr/>
          </p:nvGrpSpPr>
          <p:grpSpPr>
            <a:xfrm>
              <a:off x="6444208" y="4437112"/>
              <a:ext cx="534090" cy="648072"/>
              <a:chOff x="2772406" y="292995"/>
              <a:chExt cx="534090" cy="278104"/>
            </a:xfrm>
          </p:grpSpPr>
          <p:sp>
            <p:nvSpPr>
              <p:cNvPr id="29" name="Стрелка вправо 28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0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grpSp>
          <p:nvGrpSpPr>
            <p:cNvPr id="5" name="Группа 30"/>
            <p:cNvGrpSpPr/>
            <p:nvPr/>
          </p:nvGrpSpPr>
          <p:grpSpPr>
            <a:xfrm>
              <a:off x="6444208" y="5445224"/>
              <a:ext cx="534090" cy="648072"/>
              <a:chOff x="2772406" y="292995"/>
              <a:chExt cx="534090" cy="278104"/>
            </a:xfrm>
          </p:grpSpPr>
          <p:sp>
            <p:nvSpPr>
              <p:cNvPr id="32" name="Стрелка вправо 31"/>
              <p:cNvSpPr/>
              <p:nvPr/>
            </p:nvSpPr>
            <p:spPr>
              <a:xfrm>
                <a:off x="2772406" y="292995"/>
                <a:ext cx="534090" cy="278104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3" name="Стрелка вправо 4"/>
              <p:cNvSpPr/>
              <p:nvPr/>
            </p:nvSpPr>
            <p:spPr>
              <a:xfrm>
                <a:off x="2772406" y="348616"/>
                <a:ext cx="450659" cy="166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>
                  <a:latin typeface="Arial Narrow" pitchFamily="34" charset="0"/>
                </a:endParaRPr>
              </a:p>
            </p:txBody>
          </p:sp>
        </p:grpSp>
        <p:sp>
          <p:nvSpPr>
            <p:cNvPr id="34" name="Скругленный прямоугольник 33"/>
            <p:cNvSpPr/>
            <p:nvPr/>
          </p:nvSpPr>
          <p:spPr>
            <a:xfrm>
              <a:off x="7020272" y="2276872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Свидетельство</a:t>
              </a:r>
              <a:endParaRPr lang="ru-RU" sz="1600" b="1" dirty="0">
                <a:latin typeface="Arial Narrow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7020272" y="5301208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Удостоверение</a:t>
              </a:r>
              <a:r>
                <a:rPr lang="ru-RU" sz="1600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ru-RU" sz="1600" dirty="0" smtClean="0">
                  <a:latin typeface="Arial Narrow" pitchFamily="34" charset="0"/>
                </a:rPr>
                <a:t>о повышении квалификации</a:t>
              </a:r>
              <a:endParaRPr lang="ru-RU" sz="1600" dirty="0">
                <a:latin typeface="Arial Narrow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7020272" y="4293096"/>
              <a:ext cx="2051720" cy="93610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 Narrow" pitchFamily="34" charset="0"/>
                </a:rPr>
                <a:t>Диплом</a:t>
              </a:r>
              <a:r>
                <a:rPr lang="ru-RU" sz="1600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ru-RU" sz="1600" dirty="0" smtClean="0">
                  <a:latin typeface="Arial Narrow" pitchFamily="34" charset="0"/>
                </a:rPr>
                <a:t>о профессиональной переподготовке</a:t>
              </a:r>
              <a:endParaRPr lang="ru-RU" sz="1600" dirty="0">
                <a:latin typeface="Arial Narrow" pitchFamily="34" charset="0"/>
              </a:endParaRPr>
            </a:p>
          </p:txBody>
        </p:sp>
      </p:grpSp>
      <p:sp>
        <p:nvSpPr>
          <p:cNvPr id="24" name="Номер слайда 13"/>
          <p:cNvSpPr txBox="1">
            <a:spLocks/>
          </p:cNvSpPr>
          <p:nvPr/>
        </p:nvSpPr>
        <p:spPr>
          <a:xfrm>
            <a:off x="3491880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Arial Narrow" pitchFamily="34" charset="0"/>
              </a:rPr>
              <a:t/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СТАТЬЯ 12. ОБРАЗОВАТЕЛЬНЫЕ ПРОГРАММЫ </a:t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273- ФЗ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Из п.1 …Содержание профессионального образования и профессионального обучения должно обеспечивать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получение квалификации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2. В Российской Федерации по уровням общего и профессионального образования,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по профессиональному обучению реализуются основные образовательные программы</a:t>
            </a:r>
            <a:r>
              <a:rPr lang="ru-RU" sz="2400" dirty="0" smtClean="0">
                <a:latin typeface="Arial Narrow" pitchFamily="34" charset="0"/>
              </a:rPr>
              <a:t>, по дополнительному образованию - дополнительные образовательные программы.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6CC91-FDD2-498A-87DD-6D131B6479E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правления УЦ_ОТЧЁТ за 91 мес 2015 1</Template>
  <TotalTime>5357</TotalTime>
  <Words>3011</Words>
  <Application>Microsoft Office PowerPoint</Application>
  <PresentationFormat>Экран (4:3)</PresentationFormat>
  <Paragraphs>483</Paragraphs>
  <Slides>42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СТРАТЕГИЧЕСКАЯ СЕССИЯ   «ЭФФЕКТИВНЫЕ ИНСТРУМЕНТЫ ОЦЕНКИ КВАЛИФИКАЦИИ» 3 ноября 2017 года </vt:lpstr>
      <vt:lpstr>ОПОРНЫЕ ТЕЗИСЫ</vt:lpstr>
      <vt:lpstr>ПРОФЕССИОНАЛЬНЫЕ СТАНДАРТЫ – ЯДРО НАЦИОНАЛЬНОЙ СИСТЕМЫ КВАЛИФИКАЦИЙ</vt:lpstr>
      <vt:lpstr>Слайд 4</vt:lpstr>
      <vt:lpstr>Слайд 5</vt:lpstr>
      <vt:lpstr>Слайд 6</vt:lpstr>
      <vt:lpstr>СТАНДАРТЫ WSR</vt:lpstr>
      <vt:lpstr>ВИДЫ РЕАЛИЗУЕМЫХ ПРОГРАММ ОБУЧЕНИЯ И  ВЫДАВАЕМЫХ ДОКУМЕНТОВ     </vt:lpstr>
      <vt:lpstr> СТАТЬЯ 12. ОБРАЗОВАТЕЛЬНЫЕ ПРОГРАММЫ  273- ФЗ </vt:lpstr>
      <vt:lpstr> СТАТЬЯ 12. ОБРАЗОВАТЕЛЬНЫЕ ПРОГРАММЫ  273-ФЗ </vt:lpstr>
      <vt:lpstr>ПОНЯТИЕ КВАЛИФИКАЦИИ</vt:lpstr>
      <vt:lpstr>ПОНЯТИЯ, ИСПОЛЬЗУЕМЫЕ В ПРОФСТАНДАРТАХ</vt:lpstr>
      <vt:lpstr>    УРОВНИ КВАЛИФИКАЦИИ В ЦЕЛЯХ РАЗРАБОТКИ ПРОЕКТОВ ПРОФЕССИОНАЛЬНЫХ СТАНДАРТОВ  Утверждены приказом Министерства труда и социальной защиты Российской Федерации от « 12 » апреля 2013 г. №148н  </vt:lpstr>
      <vt:lpstr>Сопоставление используемых терминов (в системах: трудовые отношения и образовательные отношения)</vt:lpstr>
      <vt:lpstr>Основания  для разработки программы профессиональной подготовки</vt:lpstr>
      <vt:lpstr>Построение матрицы компетенций (на примере ПС «Работник по обслуживанию оборудования подстанций электрических сетей»)</vt:lpstr>
      <vt:lpstr>    Описание трудовых функций, входящих в профессиональный стандарт  (функциональная карта вида профессиональной деятельности)   </vt:lpstr>
      <vt:lpstr>    Описание трудовых функций, входящих в профессиональный стандарт  (функциональная карта вида профессиональной деятельности)   </vt:lpstr>
      <vt:lpstr>ПРОГРАММА ПРОФЕССИОНАЛЬНОГО ОБУЧЕНИЯ ПО ПРОФЕССИИ РАБОЧЕГО  «ЭЛЕКТРОМОНТЕР ПО ОБСЛУЖИВАНИЮ ПОДСТАНЦИЙ»</vt:lpstr>
      <vt:lpstr>ЦЕЛЬ ПРОГРАММЫ</vt:lpstr>
      <vt:lpstr>Планируемые результаты обучения</vt:lpstr>
      <vt:lpstr>Планируемые результаты обучения</vt:lpstr>
      <vt:lpstr>Планируемые результаты обучения</vt:lpstr>
      <vt:lpstr>Необходимые умения:</vt:lpstr>
      <vt:lpstr>Необходимые знания: </vt:lpstr>
      <vt:lpstr>  Выпускник должен владеть навыками: </vt:lpstr>
      <vt:lpstr>Оценка качества освоения программы 7.1 формы аттестации  </vt:lpstr>
      <vt:lpstr>Оценка качества освоения программы</vt:lpstr>
      <vt:lpstr>  ЛУЧШИЕ ПРАКТИКИ ПОДГОТОВКИ РАБОЧИХ КАДРОВ </vt:lpstr>
      <vt:lpstr>НЕЗАВИСИМАЯ ОЦЕНКА КВАЛИФИКАЦИИ</vt:lpstr>
      <vt:lpstr>ПЕРЕЧЕНЬ ПРОФЕССИОНАЛЬНЫХ КВАЛИФИКАЦИЙ В ЭЛЕКТРОЭНЕРГЕТИКЕ (для Учебного центра «МРСК Урала») СОВЕТ ПО ПРОФЕССИОНАЛЬНЫМ КВАЛИФИКАЦИЯМ В ЭЛЕКТРОЭНЕРГЕТИКЕ (ЭСПК) (ДЛЯ РАЗРАБОТКИ в 2017 г. ЗА СЧЕТ СУБСИДИИ) </vt:lpstr>
      <vt:lpstr>ПРОФЕССИОНАЛЬНЫЙ ЭКЗАМЕН В ЦОКЕ</vt:lpstr>
      <vt:lpstr>ПРИМЕР ОЦЕНОЧНОГО СРЕДСТВА</vt:lpstr>
      <vt:lpstr>ПРИМЕР ОЦЕНОЧНОГО СРЕДСТВА (продолжение)</vt:lpstr>
      <vt:lpstr>МЕТОДОЛОГИЧЕСКИЕ ОСНОВЫ РАЗРАБОТКИ КОС. Теоретический этап профессионального экзамена (начало)</vt:lpstr>
      <vt:lpstr>МЕТОДОЛОГИЧЕСКИЕ ОСНОВЫ РАЗРАБОТКИ КОС. Теоретический этап профессионального экзамена (продолжение)</vt:lpstr>
      <vt:lpstr>МЕТОДОЛОГИЧЕСКИЕ ОСНОВЫ РАЗРАБОТКИ КОС. Практический этап профессионального экзамена (начало)</vt:lpstr>
      <vt:lpstr>МЕТОДОЛОГИЧЕСКИЕ ОСНОВЫ РАЗРАБОТКИ КОС. Практический этап профессионального экзамена (продолжение)</vt:lpstr>
      <vt:lpstr>ПРОФЕССИЯ РАБОЧЕГО по виду деятельности/направлению «Кабельные линии»</vt:lpstr>
      <vt:lpstr>Сравнение ПРИМЕР ОЦЕНОЧНОГО СРЕДСТВА (продолжение)</vt:lpstr>
      <vt:lpstr>Сравнение ПРИМЕР ОЦЕНОЧНОГО СРЕДСТВА (продолжение)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рассмотрении отчета о финансово- хозяйственной деятельности  Учебного центра «МРСК Урала» за 9 месяцев 2015 г.  О рассмотрении финансового плана  Учебного центра «МРСК Урала» на 2016 г.</dc:title>
  <dc:creator>User</dc:creator>
  <cp:lastModifiedBy>Morozova-EV</cp:lastModifiedBy>
  <cp:revision>531</cp:revision>
  <dcterms:created xsi:type="dcterms:W3CDTF">2015-11-08T10:42:08Z</dcterms:created>
  <dcterms:modified xsi:type="dcterms:W3CDTF">2017-11-10T05:07:11Z</dcterms:modified>
</cp:coreProperties>
</file>